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672" r:id="rId4"/>
  </p:sldMasterIdLst>
  <p:notesMasterIdLst>
    <p:notesMasterId r:id="rId46"/>
  </p:notesMasterIdLst>
  <p:handoutMasterIdLst>
    <p:handoutMasterId r:id="rId47"/>
  </p:handoutMasterIdLst>
  <p:sldIdLst>
    <p:sldId id="256" r:id="rId5"/>
    <p:sldId id="262" r:id="rId6"/>
    <p:sldId id="263" r:id="rId7"/>
    <p:sldId id="264" r:id="rId8"/>
    <p:sldId id="265" r:id="rId9"/>
    <p:sldId id="266" r:id="rId10"/>
    <p:sldId id="267" r:id="rId11"/>
    <p:sldId id="302" r:id="rId12"/>
    <p:sldId id="269" r:id="rId13"/>
    <p:sldId id="268" r:id="rId14"/>
    <p:sldId id="323" r:id="rId15"/>
    <p:sldId id="318" r:id="rId16"/>
    <p:sldId id="307" r:id="rId17"/>
    <p:sldId id="283" r:id="rId18"/>
    <p:sldId id="320" r:id="rId19"/>
    <p:sldId id="280" r:id="rId20"/>
    <p:sldId id="312" r:id="rId21"/>
    <p:sldId id="272" r:id="rId22"/>
    <p:sldId id="319" r:id="rId23"/>
    <p:sldId id="271" r:id="rId24"/>
    <p:sldId id="275" r:id="rId25"/>
    <p:sldId id="276" r:id="rId26"/>
    <p:sldId id="294" r:id="rId27"/>
    <p:sldId id="317" r:id="rId28"/>
    <p:sldId id="310" r:id="rId29"/>
    <p:sldId id="277" r:id="rId30"/>
    <p:sldId id="278" r:id="rId31"/>
    <p:sldId id="313" r:id="rId32"/>
    <p:sldId id="270" r:id="rId33"/>
    <p:sldId id="311" r:id="rId34"/>
    <p:sldId id="282" r:id="rId35"/>
    <p:sldId id="284" r:id="rId36"/>
    <p:sldId id="290" r:id="rId37"/>
    <p:sldId id="322" r:id="rId38"/>
    <p:sldId id="308" r:id="rId39"/>
    <p:sldId id="309" r:id="rId40"/>
    <p:sldId id="315" r:id="rId41"/>
    <p:sldId id="321" r:id="rId42"/>
    <p:sldId id="298" r:id="rId43"/>
    <p:sldId id="285" r:id="rId44"/>
    <p:sldId id="260" r:id="rId4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9628E"/>
    <a:srgbClr val="6DC6EB"/>
    <a:srgbClr val="002A5C"/>
    <a:srgbClr val="58B6C0"/>
    <a:srgbClr val="86CAD2"/>
    <a:srgbClr val="FFFFFF"/>
    <a:srgbClr val="68BDC6"/>
    <a:srgbClr val="95D2EE"/>
    <a:srgbClr val="819BB3"/>
    <a:srgbClr val="3F5F84"/>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798" y="96"/>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F81CEA5-62FD-4C83-BDE3-91DFB9827D8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3FA1CBFD-6AD0-48C4-B91B-58830F6F4C3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F869721-F543-4A6C-BF9D-65D7CC540427}" type="datetimeFigureOut">
              <a:rPr lang="en-US" smtClean="0"/>
              <a:t>2/29/2024</a:t>
            </a:fld>
            <a:endParaRPr lang="en-US"/>
          </a:p>
        </p:txBody>
      </p:sp>
      <p:sp>
        <p:nvSpPr>
          <p:cNvPr id="4" name="Footer Placeholder 3">
            <a:extLst>
              <a:ext uri="{FF2B5EF4-FFF2-40B4-BE49-F238E27FC236}">
                <a16:creationId xmlns:a16="http://schemas.microsoft.com/office/drawing/2014/main" id="{A9E55D22-46A3-4B8C-AD40-252FE7896C3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8E70DCEF-9071-4B17-801B-37B4465C8E1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90168E-626C-4E60-93C0-A00D25609468}" type="slidenum">
              <a:rPr lang="en-US" smtClean="0"/>
              <a:t>‹#›</a:t>
            </a:fld>
            <a:endParaRPr lang="en-US"/>
          </a:p>
        </p:txBody>
      </p:sp>
    </p:spTree>
    <p:extLst>
      <p:ext uri="{BB962C8B-B14F-4D97-AF65-F5344CB8AC3E}">
        <p14:creationId xmlns:p14="http://schemas.microsoft.com/office/powerpoint/2010/main" val="37493477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732326A-4C88-4AFB-AA5B-5919D81DFF5B}" type="datetimeFigureOut">
              <a:rPr lang="en-US" smtClean="0"/>
              <a:t>2/29/2024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B3AB32-59DF-41F1-9618-EDFBF5049629}" type="slidenum">
              <a:rPr lang="en-US" smtClean="0"/>
              <a:t>‹#›</a:t>
            </a:fld>
            <a:endParaRPr lang="en-US"/>
          </a:p>
        </p:txBody>
      </p:sp>
    </p:spTree>
    <p:extLst>
      <p:ext uri="{BB962C8B-B14F-4D97-AF65-F5344CB8AC3E}">
        <p14:creationId xmlns:p14="http://schemas.microsoft.com/office/powerpoint/2010/main" val="36618056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6B3AB32-59DF-41F1-9618-EDFBF5049629}" type="slidenum">
              <a:rPr lang="en-US" smtClean="0"/>
              <a:t>1</a:t>
            </a:fld>
            <a:endParaRPr lang="en-US"/>
          </a:p>
        </p:txBody>
      </p:sp>
    </p:spTree>
    <p:extLst>
      <p:ext uri="{BB962C8B-B14F-4D97-AF65-F5344CB8AC3E}">
        <p14:creationId xmlns:p14="http://schemas.microsoft.com/office/powerpoint/2010/main" val="13900470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6B3AB32-59DF-41F1-9618-EDFBF5049629}" type="slidenum">
              <a:rPr lang="en-US" smtClean="0"/>
              <a:t>41</a:t>
            </a:fld>
            <a:endParaRPr lang="en-US"/>
          </a:p>
        </p:txBody>
      </p:sp>
    </p:spTree>
    <p:extLst>
      <p:ext uri="{BB962C8B-B14F-4D97-AF65-F5344CB8AC3E}">
        <p14:creationId xmlns:p14="http://schemas.microsoft.com/office/powerpoint/2010/main" val="10467141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a:t>Click to edit Master title style</a:t>
            </a:r>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22AAC9D0-130F-4316-970B-D0D5D44C0459}" type="datetime1">
              <a:rPr lang="en-US" smtClean="0"/>
              <a:t>2/29/2024</a:t>
            </a:fld>
            <a:endParaRPr lang="en-US"/>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r>
              <a:rPr lang="en-US"/>
              <a:t>Hayyan Horizons Company Profile</a:t>
            </a:r>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D57F1E4F-1CFF-5643-939E-217C01CDF565}" type="slidenum">
              <a:rPr lang="en-US" smtClean="0"/>
              <a:pPr/>
              <a:t>‹#›</a:t>
            </a:fld>
            <a:endParaRPr lang="en-US"/>
          </a:p>
        </p:txBody>
      </p:sp>
    </p:spTree>
    <p:extLst>
      <p:ext uri="{BB962C8B-B14F-4D97-AF65-F5344CB8AC3E}">
        <p14:creationId xmlns:p14="http://schemas.microsoft.com/office/powerpoint/2010/main" val="21030186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E1E043E-6E76-4517-AD8E-1D6ED5955BDD}" type="datetime1">
              <a:rPr lang="en-US" smtClean="0"/>
              <a:t>2/29/2024</a:t>
            </a:fld>
            <a:endParaRPr lang="en-US"/>
          </a:p>
        </p:txBody>
      </p:sp>
      <p:sp>
        <p:nvSpPr>
          <p:cNvPr id="5" name="Footer Placeholder 4"/>
          <p:cNvSpPr>
            <a:spLocks noGrp="1"/>
          </p:cNvSpPr>
          <p:nvPr>
            <p:ph type="ftr" sz="quarter" idx="11"/>
          </p:nvPr>
        </p:nvSpPr>
        <p:spPr/>
        <p:txBody>
          <a:bodyPr/>
          <a:lstStyle/>
          <a:p>
            <a:r>
              <a:rPr lang="en-US"/>
              <a:t>Hayyan Horizons Company Profile</a:t>
            </a:r>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34547011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BC8599C0-3D08-4F9D-ADA7-2313785318C1}" type="datetime1">
              <a:rPr lang="en-US" smtClean="0"/>
              <a:t>2/29/2024</a:t>
            </a:fld>
            <a:endParaRPr lang="en-US"/>
          </a:p>
        </p:txBody>
      </p:sp>
      <p:sp>
        <p:nvSpPr>
          <p:cNvPr id="5" name="Footer Placeholder 4"/>
          <p:cNvSpPr>
            <a:spLocks noGrp="1"/>
          </p:cNvSpPr>
          <p:nvPr>
            <p:ph type="ftr" sz="quarter" idx="11"/>
          </p:nvPr>
        </p:nvSpPr>
        <p:spPr>
          <a:xfrm>
            <a:off x="774923" y="5951811"/>
            <a:ext cx="7896279" cy="365125"/>
          </a:xfrm>
        </p:spPr>
        <p:txBody>
          <a:bodyPr/>
          <a:lstStyle/>
          <a:p>
            <a:r>
              <a:rPr lang="en-US"/>
              <a:t>Hayyan Horizons Company Profile</a:t>
            </a:r>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D57F1E4F-1CFF-5643-939E-217C01CDF565}" type="slidenum">
              <a:rPr lang="en-US" smtClean="0"/>
              <a:pPr/>
              <a:t>‹#›</a:t>
            </a:fld>
            <a:endParaRPr lang="en-US"/>
          </a:p>
        </p:txBody>
      </p:sp>
    </p:spTree>
    <p:extLst>
      <p:ext uri="{BB962C8B-B14F-4D97-AF65-F5344CB8AC3E}">
        <p14:creationId xmlns:p14="http://schemas.microsoft.com/office/powerpoint/2010/main" val="42915268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a:t>Click to edit Master title style</a:t>
            </a:r>
          </a:p>
        </p:txBody>
      </p:sp>
      <p:sp>
        <p:nvSpPr>
          <p:cNvPr id="3" name="Content Placeholder 2"/>
          <p:cNvSpPr>
            <a:spLocks noGrp="1"/>
          </p:cNvSpPr>
          <p:nvPr>
            <p:ph idx="1"/>
          </p:nvPr>
        </p:nvSpPr>
        <p:spPr>
          <a:xfrm>
            <a:off x="581192" y="2180496"/>
            <a:ext cx="11029615" cy="36783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4977D5A-5788-4304-8836-043F5FEC1A9E}" type="datetime1">
              <a:rPr lang="en-US" smtClean="0"/>
              <a:t>2/29/2024</a:t>
            </a:fld>
            <a:endParaRPr lang="en-US"/>
          </a:p>
        </p:txBody>
      </p:sp>
      <p:sp>
        <p:nvSpPr>
          <p:cNvPr id="5" name="Footer Placeholder 4"/>
          <p:cNvSpPr>
            <a:spLocks noGrp="1"/>
          </p:cNvSpPr>
          <p:nvPr>
            <p:ph type="ftr" sz="quarter" idx="11"/>
          </p:nvPr>
        </p:nvSpPr>
        <p:spPr/>
        <p:txBody>
          <a:bodyPr/>
          <a:lstStyle/>
          <a:p>
            <a:r>
              <a:rPr lang="en-US"/>
              <a:t>Hayyan Horizons Company Profile</a:t>
            </a:r>
          </a:p>
        </p:txBody>
      </p:sp>
      <p:sp>
        <p:nvSpPr>
          <p:cNvPr id="6" name="Slide Number Placeholder 5"/>
          <p:cNvSpPr>
            <a:spLocks noGrp="1"/>
          </p:cNvSpPr>
          <p:nvPr>
            <p:ph type="sldNum" sz="quarter" idx="12"/>
          </p:nvPr>
        </p:nvSpPr>
        <p:spPr>
          <a:xfrm>
            <a:off x="10558300" y="5956137"/>
            <a:ext cx="1052508" cy="365125"/>
          </a:xfrm>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27399816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a:t>Click to edit Master title style</a:t>
            </a:r>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F9E7D4BF-909F-418B-9497-CCE6BC99E62D}" type="datetime1">
              <a:rPr lang="en-US" smtClean="0"/>
              <a:t>2/29/2024</a:t>
            </a:fld>
            <a:endParaRPr lang="en-US"/>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r>
              <a:rPr lang="en-US"/>
              <a:t>Hayyan Horizons Company Profile</a:t>
            </a:r>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smtClean="0"/>
              <a:pPr/>
              <a:t>‹#›</a:t>
            </a:fld>
            <a:endParaRPr lang="en-US"/>
          </a:p>
        </p:txBody>
      </p:sp>
    </p:spTree>
    <p:extLst>
      <p:ext uri="{BB962C8B-B14F-4D97-AF65-F5344CB8AC3E}">
        <p14:creationId xmlns:p14="http://schemas.microsoft.com/office/powerpoint/2010/main" val="39092908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a:t>Click to edit Master title style</a:t>
            </a:r>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4DF211-FFF1-431E-8DB9-C04993C71A87}" type="datetime1">
              <a:rPr lang="en-US" smtClean="0"/>
              <a:t>2/29/2024</a:t>
            </a:fld>
            <a:endParaRPr lang="en-US"/>
          </a:p>
        </p:txBody>
      </p:sp>
      <p:sp>
        <p:nvSpPr>
          <p:cNvPr id="6" name="Footer Placeholder 5"/>
          <p:cNvSpPr>
            <a:spLocks noGrp="1"/>
          </p:cNvSpPr>
          <p:nvPr>
            <p:ph type="ftr" sz="quarter" idx="11"/>
          </p:nvPr>
        </p:nvSpPr>
        <p:spPr/>
        <p:txBody>
          <a:bodyPr/>
          <a:lstStyle/>
          <a:p>
            <a:r>
              <a:rPr lang="en-US"/>
              <a:t>Hayyan Horizons Company Profile</a:t>
            </a:r>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36871674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a:t>Click to edit Master title style</a:t>
            </a:r>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4088471-3EE9-4A0F-B64A-A902E68A81F6}" type="datetime1">
              <a:rPr lang="en-US" smtClean="0"/>
              <a:t>2/29/2024</a:t>
            </a:fld>
            <a:endParaRPr lang="en-US"/>
          </a:p>
        </p:txBody>
      </p:sp>
      <p:sp>
        <p:nvSpPr>
          <p:cNvPr id="8" name="Footer Placeholder 7"/>
          <p:cNvSpPr>
            <a:spLocks noGrp="1"/>
          </p:cNvSpPr>
          <p:nvPr>
            <p:ph type="ftr" sz="quarter" idx="11"/>
          </p:nvPr>
        </p:nvSpPr>
        <p:spPr/>
        <p:txBody>
          <a:bodyPr/>
          <a:lstStyle/>
          <a:p>
            <a:r>
              <a:rPr lang="en-US"/>
              <a:t>Hayyan Horizons Company Profile</a:t>
            </a:r>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14285740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20A06EE4-680A-4BCF-AC59-AC7BADB6825B}" type="datetime1">
              <a:rPr lang="en-US" smtClean="0"/>
              <a:t>2/29/2024</a:t>
            </a:fld>
            <a:endParaRPr lang="en-US"/>
          </a:p>
        </p:txBody>
      </p:sp>
      <p:sp>
        <p:nvSpPr>
          <p:cNvPr id="4" name="Footer Placeholder 3"/>
          <p:cNvSpPr>
            <a:spLocks noGrp="1"/>
          </p:cNvSpPr>
          <p:nvPr>
            <p:ph type="ftr" sz="quarter" idx="11"/>
          </p:nvPr>
        </p:nvSpPr>
        <p:spPr/>
        <p:txBody>
          <a:bodyPr/>
          <a:lstStyle/>
          <a:p>
            <a:r>
              <a:rPr lang="en-US"/>
              <a:t>Hayyan Horizons Company Profile</a:t>
            </a:r>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a:p>
        </p:txBody>
      </p:sp>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a:t>Click to edit Master title style</a:t>
            </a:r>
          </a:p>
        </p:txBody>
      </p:sp>
    </p:spTree>
    <p:extLst>
      <p:ext uri="{BB962C8B-B14F-4D97-AF65-F5344CB8AC3E}">
        <p14:creationId xmlns:p14="http://schemas.microsoft.com/office/powerpoint/2010/main" val="11643182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63DAAA4-D372-47BF-918C-92DB5ACF300D}" type="datetime1">
              <a:rPr lang="en-US" smtClean="0"/>
              <a:t>2/29/2024</a:t>
            </a:fld>
            <a:endParaRPr lang="en-US"/>
          </a:p>
        </p:txBody>
      </p:sp>
      <p:sp>
        <p:nvSpPr>
          <p:cNvPr id="3" name="Footer Placeholder 2"/>
          <p:cNvSpPr>
            <a:spLocks noGrp="1"/>
          </p:cNvSpPr>
          <p:nvPr>
            <p:ph type="ftr" sz="quarter" idx="11"/>
          </p:nvPr>
        </p:nvSpPr>
        <p:spPr/>
        <p:txBody>
          <a:bodyPr/>
          <a:lstStyle/>
          <a:p>
            <a:r>
              <a:rPr lang="en-US"/>
              <a:t>Hayyan Horizons Company Profile</a:t>
            </a:r>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34126904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a:t>Click to edit Master title style</a:t>
            </a:r>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59766279-0230-4107-B388-5658CF010463}" type="datetime1">
              <a:rPr lang="en-US" smtClean="0"/>
              <a:t>2/29/2024</a:t>
            </a:fld>
            <a:endParaRPr lang="en-US"/>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r>
              <a:rPr lang="en-US"/>
              <a:t>Hayyan Horizons Company Profile</a:t>
            </a:r>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smtClean="0"/>
              <a:pPr/>
              <a:t>‹#›</a:t>
            </a:fld>
            <a:endParaRPr lang="en-US"/>
          </a:p>
        </p:txBody>
      </p:sp>
    </p:spTree>
    <p:extLst>
      <p:ext uri="{BB962C8B-B14F-4D97-AF65-F5344CB8AC3E}">
        <p14:creationId xmlns:p14="http://schemas.microsoft.com/office/powerpoint/2010/main" val="29232962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a:t>Click to edit Master title style</a:t>
            </a:r>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024A12D-F883-406E-9A61-FFD1E0445D70}" type="datetime1">
              <a:rPr lang="en-US" smtClean="0"/>
              <a:t>2/29/2024</a:t>
            </a:fld>
            <a:endParaRPr lang="en-US"/>
          </a:p>
        </p:txBody>
      </p:sp>
      <p:sp>
        <p:nvSpPr>
          <p:cNvPr id="6" name="Footer Placeholder 5"/>
          <p:cNvSpPr>
            <a:spLocks noGrp="1"/>
          </p:cNvSpPr>
          <p:nvPr>
            <p:ph type="ftr" sz="quarter" idx="11"/>
          </p:nvPr>
        </p:nvSpPr>
        <p:spPr/>
        <p:txBody>
          <a:bodyPr/>
          <a:lstStyle/>
          <a:p>
            <a:r>
              <a:rPr lang="en-US"/>
              <a:t>Hayyan Horizons Company Profile</a:t>
            </a:r>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12808037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5A91F559-2180-4724-82EF-5C713CA814AE}" type="datetime1">
              <a:rPr lang="en-US" smtClean="0"/>
              <a:t>2/29/2024</a:t>
            </a:fld>
            <a:endParaRPr lang="en-US"/>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r>
              <a:rPr lang="en-US"/>
              <a:t>Hayyan Horizons Company Profile</a:t>
            </a:r>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smtClean="0"/>
              <a:pPr/>
              <a:t>‹#›</a:t>
            </a:fld>
            <a:endParaRPr lang="en-US"/>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8285554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dt="0"/>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https://en.wikipedia.org/wiki/Web_application_security_scanner" TargetMode="External"/><Relationship Id="rId2" Type="http://schemas.openxmlformats.org/officeDocument/2006/relationships/hyperlink" Target="https://en.wikipedia.org/wiki/Static_program_analysis" TargetMode="Externa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s://www.anomali.com/resources/sharing-threat-intelligence" TargetMode="Externa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s://www.anomali.com/resources/sharing-threat-intelligence"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hyperlink" Target="https://www.gigamon.com/content/gigamon/en_us/solutions/cloud/public-cloud.html" TargetMode="External"/><Relationship Id="rId7" Type="http://schemas.openxmlformats.org/officeDocument/2006/relationships/image" Target="../media/image26.png"/><Relationship Id="rId2" Type="http://schemas.openxmlformats.org/officeDocument/2006/relationships/hyperlink" Target="https://www.gigamon.com/content/gigamon/en_us/solutions/cloud/private-cloud.html" TargetMode="External"/><Relationship Id="rId1" Type="http://schemas.openxmlformats.org/officeDocument/2006/relationships/slideLayout" Target="../slideLayouts/slideLayout7.xml"/><Relationship Id="rId6" Type="http://schemas.openxmlformats.org/officeDocument/2006/relationships/hyperlink" Target="https://www.gigamon.com/content/gigamon/en_us/products/access-traffic/network-taps.html" TargetMode="External"/><Relationship Id="rId5" Type="http://schemas.openxmlformats.org/officeDocument/2006/relationships/hyperlink" Target="https://blog.gigamon.com/2019/02/18/what-is-network-performance-a-new-way-of-looking-at-network-performance/" TargetMode="External"/><Relationship Id="rId4" Type="http://schemas.openxmlformats.org/officeDocument/2006/relationships/hyperlink" Target="https://www.gigamon.com/content/gigamon/en_us/products/detect-respond/gigamon-threatinsight.html" TargetMode="External"/></Relationships>
</file>

<file path=ppt/slides/_rels/slide3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slideLayout" Target="../slideLayouts/slideLayout7.xml"/><Relationship Id="rId1" Type="http://schemas.openxmlformats.org/officeDocument/2006/relationships/themeOverride" Target="../theme/themeOverride1.xml"/></Relationships>
</file>

<file path=ppt/slides/_rels/slide39.xml.rels><?xml version="1.0" encoding="UTF-8" standalone="yes"?>
<Relationships xmlns="http://schemas.openxmlformats.org/package/2006/relationships"><Relationship Id="rId3" Type="http://schemas.openxmlformats.org/officeDocument/2006/relationships/hyperlink" Target="mailto:info@hayyan.com.jo" TargetMode="External"/><Relationship Id="rId2" Type="http://schemas.openxmlformats.org/officeDocument/2006/relationships/hyperlink" Target="http://www.hayyan.com.jo/"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32.pn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95D2EE"/>
        </a:solidFill>
        <a:effectLst/>
      </p:bgPr>
    </p:bg>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C673FF55-92B2-A826-2D7F-37545CE6B6B2}"/>
              </a:ext>
            </a:extLst>
          </p:cNvPr>
          <p:cNvSpPr>
            <a:spLocks noGrp="1"/>
          </p:cNvSpPr>
          <p:nvPr>
            <p:ph type="title" idx="4294967295"/>
          </p:nvPr>
        </p:nvSpPr>
        <p:spPr>
          <a:xfrm>
            <a:off x="450954" y="4486502"/>
            <a:ext cx="11029950" cy="747712"/>
          </a:xfrm>
        </p:spPr>
        <p:txBody>
          <a:bodyPr/>
          <a:lstStyle/>
          <a:p>
            <a:pPr algn="ctr"/>
            <a:r>
              <a:rPr lang="en-US"/>
              <a:t>Company Profile</a:t>
            </a:r>
          </a:p>
        </p:txBody>
      </p:sp>
      <p:pic>
        <p:nvPicPr>
          <p:cNvPr id="5" name="Picture 4">
            <a:extLst>
              <a:ext uri="{FF2B5EF4-FFF2-40B4-BE49-F238E27FC236}">
                <a16:creationId xmlns:a16="http://schemas.microsoft.com/office/drawing/2014/main" id="{275D75D6-CDDF-91B4-9032-40BADA55646F}"/>
              </a:ext>
            </a:extLst>
          </p:cNvPr>
          <p:cNvPicPr>
            <a:picLocks noChangeAspect="1"/>
          </p:cNvPicPr>
          <p:nvPr/>
        </p:nvPicPr>
        <p:blipFill rotWithShape="1">
          <a:blip r:embed="rId3">
            <a:extLst>
              <a:ext uri="{28A0092B-C50C-407E-A947-70E740481C1C}">
                <a14:useLocalDpi xmlns:a14="http://schemas.microsoft.com/office/drawing/2010/main" val="0"/>
              </a:ext>
            </a:extLst>
          </a:blip>
          <a:srcRect t="32386" b="43279"/>
          <a:stretch/>
        </p:blipFill>
        <p:spPr bwMode="auto">
          <a:xfrm>
            <a:off x="450954" y="815884"/>
            <a:ext cx="11242157" cy="3552382"/>
          </a:xfrm>
          <a:prstGeom prst="rect">
            <a:avLst/>
          </a:prstGeom>
          <a:noFill/>
        </p:spPr>
      </p:pic>
      <p:pic>
        <p:nvPicPr>
          <p:cNvPr id="24" name="Picture 23">
            <a:extLst>
              <a:ext uri="{FF2B5EF4-FFF2-40B4-BE49-F238E27FC236}">
                <a16:creationId xmlns:a16="http://schemas.microsoft.com/office/drawing/2014/main" id="{D5BA5A99-5415-07D9-ECBC-BBB9B6D7B023}"/>
              </a:ext>
            </a:extLst>
          </p:cNvPr>
          <p:cNvPicPr>
            <a:picLocks noChangeAspect="1"/>
          </p:cNvPicPr>
          <p:nvPr/>
        </p:nvPicPr>
        <p:blipFill>
          <a:blip r:embed="rId4"/>
          <a:stretch>
            <a:fillRect/>
          </a:stretch>
        </p:blipFill>
        <p:spPr>
          <a:xfrm>
            <a:off x="5522955" y="820923"/>
            <a:ext cx="885949" cy="1590897"/>
          </a:xfrm>
          <a:prstGeom prst="rect">
            <a:avLst/>
          </a:prstGeom>
        </p:spPr>
      </p:pic>
    </p:spTree>
    <p:extLst>
      <p:ext uri="{BB962C8B-B14F-4D97-AF65-F5344CB8AC3E}">
        <p14:creationId xmlns:p14="http://schemas.microsoft.com/office/powerpoint/2010/main" val="14877007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3">
            <a:extLst>
              <a:ext uri="{FF2B5EF4-FFF2-40B4-BE49-F238E27FC236}">
                <a16:creationId xmlns:a16="http://schemas.microsoft.com/office/drawing/2014/main" id="{47749656-92C9-A065-229D-E6D69627E01A}"/>
              </a:ext>
            </a:extLst>
          </p:cNvPr>
          <p:cNvSpPr>
            <a:spLocks noGrp="1"/>
          </p:cNvSpPr>
          <p:nvPr>
            <p:ph type="ftr" sz="quarter" idx="11"/>
          </p:nvPr>
        </p:nvSpPr>
        <p:spPr>
          <a:xfrm>
            <a:off x="581192" y="5951811"/>
            <a:ext cx="6917210" cy="365125"/>
          </a:xfrm>
        </p:spPr>
        <p:txBody>
          <a:bodyPr/>
          <a:lstStyle/>
          <a:p>
            <a:r>
              <a:rPr lang="en-US"/>
              <a:t>Hayyan Horizons Company Profile</a:t>
            </a:r>
          </a:p>
        </p:txBody>
      </p:sp>
      <p:sp>
        <p:nvSpPr>
          <p:cNvPr id="3" name="Text Placeholder 5">
            <a:extLst>
              <a:ext uri="{FF2B5EF4-FFF2-40B4-BE49-F238E27FC236}">
                <a16:creationId xmlns:a16="http://schemas.microsoft.com/office/drawing/2014/main" id="{DF6C596E-F45A-6877-C12F-6E80EC6EFA33}"/>
              </a:ext>
            </a:extLst>
          </p:cNvPr>
          <p:cNvSpPr txBox="1">
            <a:spLocks/>
          </p:cNvSpPr>
          <p:nvPr/>
        </p:nvSpPr>
        <p:spPr>
          <a:xfrm>
            <a:off x="581192" y="1277024"/>
            <a:ext cx="5216260" cy="536575"/>
          </a:xfrm>
          <a:prstGeom prst="rect">
            <a:avLst/>
          </a:prstGeom>
        </p:spPr>
        <p:txBody>
          <a:bodyPr vert="horz" lIns="91440" tIns="45720" rIns="91440" bIns="45720" rtlCol="0" anchor="ctr">
            <a:no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buFont typeface="Wingdings 2" panose="05020102010507070707" pitchFamily="18" charset="2"/>
              <a:buNone/>
            </a:pPr>
            <a:r>
              <a:rPr lang="en-US" b="1">
                <a:solidFill>
                  <a:srgbClr val="1F4E79"/>
                </a:solidFill>
                <a:latin typeface="Calibri" panose="020F0502020204030204" pitchFamily="34" charset="0"/>
                <a:ea typeface="Calibri" panose="020F0502020204030204" pitchFamily="34" charset="0"/>
                <a:cs typeface="Calibri" panose="020F0502020204030204" pitchFamily="34" charset="0"/>
              </a:rPr>
              <a:t>Security Information and Event Management (SIEM)</a:t>
            </a:r>
          </a:p>
        </p:txBody>
      </p:sp>
      <p:sp>
        <p:nvSpPr>
          <p:cNvPr id="5" name="Text Placeholder 7">
            <a:extLst>
              <a:ext uri="{FF2B5EF4-FFF2-40B4-BE49-F238E27FC236}">
                <a16:creationId xmlns:a16="http://schemas.microsoft.com/office/drawing/2014/main" id="{EC3DCAFC-A0DB-ED36-3143-55A3BE808F87}"/>
              </a:ext>
            </a:extLst>
          </p:cNvPr>
          <p:cNvSpPr txBox="1">
            <a:spLocks/>
          </p:cNvSpPr>
          <p:nvPr/>
        </p:nvSpPr>
        <p:spPr>
          <a:xfrm>
            <a:off x="6535364" y="1259839"/>
            <a:ext cx="5086350" cy="552450"/>
          </a:xfrm>
          <a:prstGeom prst="rect">
            <a:avLst/>
          </a:prstGeom>
        </p:spPr>
        <p:txBody>
          <a:bodyPr vert="horz" lIns="91440" tIns="45720" rIns="91440" bIns="45720" rtlCol="0" anchor="ctr">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buFont typeface="Wingdings 2" panose="05020102010507070707" pitchFamily="18" charset="2"/>
              <a:buNone/>
            </a:pPr>
            <a:r>
              <a:rPr lang="en-US" b="1">
                <a:solidFill>
                  <a:srgbClr val="1F4E79"/>
                </a:solidFill>
                <a:latin typeface="Calibri" panose="020F0502020204030204" pitchFamily="34" charset="0"/>
                <a:ea typeface="Calibri" panose="020F0502020204030204" pitchFamily="34" charset="0"/>
                <a:cs typeface="Calibri" panose="020F0502020204030204" pitchFamily="34" charset="0"/>
              </a:rPr>
              <a:t>Splunk</a:t>
            </a:r>
          </a:p>
        </p:txBody>
      </p:sp>
      <p:sp>
        <p:nvSpPr>
          <p:cNvPr id="10" name="Content Placeholder 8">
            <a:extLst>
              <a:ext uri="{FF2B5EF4-FFF2-40B4-BE49-F238E27FC236}">
                <a16:creationId xmlns:a16="http://schemas.microsoft.com/office/drawing/2014/main" id="{1C74CA92-0B08-1820-ECD0-AE8A5AE24A51}"/>
              </a:ext>
            </a:extLst>
          </p:cNvPr>
          <p:cNvSpPr txBox="1">
            <a:spLocks/>
          </p:cNvSpPr>
          <p:nvPr/>
        </p:nvSpPr>
        <p:spPr>
          <a:xfrm>
            <a:off x="6495726" y="1368231"/>
            <a:ext cx="5309254" cy="4601284"/>
          </a:xfrm>
          <a:prstGeom prst="rect">
            <a:avLst/>
          </a:prstGeom>
        </p:spPr>
        <p:txBody>
          <a:bodyPr vert="horz" lIns="91440" tIns="45720" rIns="91440" bIns="45720" rtlCol="0" anchor="ctr">
            <a:normAutofit fontScale="25000" lnSpcReduction="20000"/>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55562" indent="0" algn="just">
              <a:lnSpc>
                <a:spcPct val="115000"/>
              </a:lnSpc>
              <a:spcBef>
                <a:spcPts val="0"/>
              </a:spcBef>
              <a:spcAft>
                <a:spcPts val="0"/>
              </a:spcAft>
              <a:buFont typeface="Wingdings 2" panose="05020102010507070707" pitchFamily="18" charset="2"/>
              <a:buNone/>
            </a:pPr>
            <a:r>
              <a:rPr lang="en-US" sz="7200">
                <a:solidFill>
                  <a:srgbClr val="002B5C"/>
                </a:solidFill>
                <a:latin typeface="Calibri" panose="020F0502020204030204" pitchFamily="34" charset="0"/>
                <a:ea typeface="Calibri" panose="020F0502020204030204" pitchFamily="34" charset="0"/>
                <a:cs typeface="Calibri" panose="020F0502020204030204" pitchFamily="34" charset="0"/>
              </a:rPr>
              <a:t>Splunk is an American multinational corporation based in San Francisco, California, that produces software for searching, monitoring, and analyzing machine-generated big data, via a web-style interface. The core products are:</a:t>
            </a:r>
            <a:endParaRPr lang="en-US" sz="7200">
              <a:latin typeface="Calibri" panose="020F0502020204030204" pitchFamily="34" charset="0"/>
              <a:ea typeface="Times New Roman" panose="02020603050405020304" pitchFamily="18" charset="0"/>
              <a:cs typeface="Calibri" panose="020F0502020204030204" pitchFamily="34" charset="0"/>
            </a:endParaRPr>
          </a:p>
          <a:p>
            <a:pPr marL="225425" indent="-169863" algn="just">
              <a:lnSpc>
                <a:spcPct val="115000"/>
              </a:lnSpc>
              <a:spcBef>
                <a:spcPts val="0"/>
              </a:spcBef>
              <a:spcAft>
                <a:spcPts val="0"/>
              </a:spcAft>
              <a:buFont typeface="Symbol" panose="05050102010706020507" pitchFamily="18" charset="2"/>
              <a:buChar char=""/>
            </a:pPr>
            <a:r>
              <a:rPr lang="en-US" sz="7200">
                <a:solidFill>
                  <a:srgbClr val="002B5C"/>
                </a:solidFill>
                <a:latin typeface="Calibri" panose="020F0502020204030204" pitchFamily="34" charset="0"/>
                <a:ea typeface="Calibri" panose="020F0502020204030204" pitchFamily="34" charset="0"/>
                <a:cs typeface="Calibri" panose="020F0502020204030204" pitchFamily="34" charset="0"/>
              </a:rPr>
              <a:t>Splunk® Enterprise makes it simple to collect, analyze and act on machine data.</a:t>
            </a:r>
            <a:endParaRPr lang="en-US" sz="7200">
              <a:latin typeface="Calibri" panose="020F0502020204030204" pitchFamily="34" charset="0"/>
              <a:ea typeface="Times New Roman" panose="02020603050405020304" pitchFamily="18" charset="0"/>
              <a:cs typeface="Calibri" panose="020F0502020204030204" pitchFamily="34" charset="0"/>
            </a:endParaRPr>
          </a:p>
          <a:p>
            <a:pPr marL="225425" indent="-169863" algn="just">
              <a:lnSpc>
                <a:spcPct val="115000"/>
              </a:lnSpc>
              <a:spcBef>
                <a:spcPts val="0"/>
              </a:spcBef>
              <a:spcAft>
                <a:spcPts val="0"/>
              </a:spcAft>
              <a:buFont typeface="Symbol" panose="05050102010706020507" pitchFamily="18" charset="2"/>
              <a:buChar char=""/>
            </a:pPr>
            <a:r>
              <a:rPr lang="en-US" sz="7200">
                <a:solidFill>
                  <a:srgbClr val="002B5C"/>
                </a:solidFill>
                <a:latin typeface="Calibri" panose="020F0502020204030204" pitchFamily="34" charset="0"/>
                <a:ea typeface="Calibri" panose="020F0502020204030204" pitchFamily="34" charset="0"/>
                <a:cs typeface="Calibri" panose="020F0502020204030204" pitchFamily="34" charset="0"/>
              </a:rPr>
              <a:t>Splunk Cloud: SAAS version of Splunk Enterprise.</a:t>
            </a:r>
            <a:endParaRPr lang="en-US" sz="7200">
              <a:latin typeface="Calibri" panose="020F0502020204030204" pitchFamily="34" charset="0"/>
              <a:ea typeface="Times New Roman" panose="02020603050405020304" pitchFamily="18" charset="0"/>
              <a:cs typeface="Calibri" panose="020F0502020204030204" pitchFamily="34" charset="0"/>
            </a:endParaRPr>
          </a:p>
          <a:p>
            <a:pPr marL="225425" indent="-169863" algn="just">
              <a:lnSpc>
                <a:spcPct val="115000"/>
              </a:lnSpc>
              <a:spcBef>
                <a:spcPts val="0"/>
              </a:spcBef>
              <a:spcAft>
                <a:spcPts val="0"/>
              </a:spcAft>
              <a:buFont typeface="Symbol" panose="05050102010706020507" pitchFamily="18" charset="2"/>
              <a:buChar char=""/>
            </a:pPr>
            <a:r>
              <a:rPr lang="en-US" sz="7200" b="1">
                <a:solidFill>
                  <a:srgbClr val="002B5C"/>
                </a:solidFill>
                <a:latin typeface="Calibri" panose="020F0502020204030204" pitchFamily="34" charset="0"/>
                <a:ea typeface="Calibri" panose="020F0502020204030204" pitchFamily="34" charset="0"/>
                <a:cs typeface="Calibri" panose="020F0502020204030204" pitchFamily="34" charset="0"/>
              </a:rPr>
              <a:t>And the following premium solutions:</a:t>
            </a:r>
            <a:endParaRPr lang="en-US" sz="7200" b="1">
              <a:latin typeface="Calibri" panose="020F0502020204030204" pitchFamily="34" charset="0"/>
              <a:ea typeface="Calibri" panose="020F0502020204030204" pitchFamily="34" charset="0"/>
              <a:cs typeface="Calibri" panose="020F0502020204030204" pitchFamily="34" charset="0"/>
            </a:endParaRPr>
          </a:p>
          <a:p>
            <a:pPr marL="225425" indent="-169863" algn="just">
              <a:lnSpc>
                <a:spcPct val="115000"/>
              </a:lnSpc>
              <a:spcBef>
                <a:spcPts val="0"/>
              </a:spcBef>
              <a:spcAft>
                <a:spcPts val="0"/>
              </a:spcAft>
              <a:buFont typeface="Symbol" panose="05050102010706020507" pitchFamily="18" charset="2"/>
              <a:buChar char=""/>
            </a:pPr>
            <a:r>
              <a:rPr lang="en-US" sz="7200">
                <a:solidFill>
                  <a:srgbClr val="002B5C"/>
                </a:solidFill>
                <a:latin typeface="Calibri" panose="020F0502020204030204" pitchFamily="34" charset="0"/>
                <a:ea typeface="Calibri" panose="020F0502020204030204" pitchFamily="34" charset="0"/>
                <a:cs typeface="Calibri" panose="020F0502020204030204" pitchFamily="34" charset="0"/>
              </a:rPr>
              <a:t>Splunk Enterprise Security.</a:t>
            </a:r>
            <a:endParaRPr lang="en-US" sz="7200">
              <a:latin typeface="Calibri" panose="020F0502020204030204" pitchFamily="34" charset="0"/>
              <a:ea typeface="Times New Roman" panose="02020603050405020304" pitchFamily="18" charset="0"/>
              <a:cs typeface="Calibri" panose="020F0502020204030204" pitchFamily="34" charset="0"/>
            </a:endParaRPr>
          </a:p>
          <a:p>
            <a:pPr marL="225425" indent="-169863" algn="just">
              <a:lnSpc>
                <a:spcPct val="115000"/>
              </a:lnSpc>
              <a:spcBef>
                <a:spcPts val="0"/>
              </a:spcBef>
              <a:spcAft>
                <a:spcPts val="0"/>
              </a:spcAft>
              <a:buFont typeface="Symbol" panose="05050102010706020507" pitchFamily="18" charset="2"/>
              <a:buChar char=""/>
            </a:pPr>
            <a:r>
              <a:rPr lang="en-US" sz="7200">
                <a:solidFill>
                  <a:srgbClr val="002B5C"/>
                </a:solidFill>
                <a:latin typeface="Calibri" panose="020F0502020204030204" pitchFamily="34" charset="0"/>
                <a:ea typeface="Calibri" panose="020F0502020204030204" pitchFamily="34" charset="0"/>
                <a:cs typeface="Calibri" panose="020F0502020204030204" pitchFamily="34" charset="0"/>
              </a:rPr>
              <a:t>Splunk IT Service Intelligence.</a:t>
            </a:r>
            <a:endParaRPr lang="en-US" sz="7200">
              <a:latin typeface="Calibri" panose="020F0502020204030204" pitchFamily="34" charset="0"/>
              <a:ea typeface="Times New Roman" panose="02020603050405020304" pitchFamily="18" charset="0"/>
              <a:cs typeface="Calibri" panose="020F0502020204030204" pitchFamily="34" charset="0"/>
            </a:endParaRPr>
          </a:p>
          <a:p>
            <a:pPr marL="225425" indent="-169863" algn="just">
              <a:lnSpc>
                <a:spcPct val="115000"/>
              </a:lnSpc>
              <a:spcBef>
                <a:spcPts val="0"/>
              </a:spcBef>
              <a:spcAft>
                <a:spcPts val="0"/>
              </a:spcAft>
              <a:buFont typeface="Symbol" panose="05050102010706020507" pitchFamily="18" charset="2"/>
              <a:buChar char=""/>
            </a:pPr>
            <a:r>
              <a:rPr lang="en-US" sz="7200">
                <a:solidFill>
                  <a:srgbClr val="002B5C"/>
                </a:solidFill>
                <a:latin typeface="Calibri" panose="020F0502020204030204" pitchFamily="34" charset="0"/>
                <a:ea typeface="Calibri" panose="020F0502020204030204" pitchFamily="34" charset="0"/>
                <a:cs typeface="Calibri" panose="020F0502020204030204" pitchFamily="34" charset="0"/>
              </a:rPr>
              <a:t>Splunk User Behavior Analytics.</a:t>
            </a:r>
            <a:endParaRPr lang="en-US" sz="7200">
              <a:latin typeface="Calibri" panose="020F0502020204030204" pitchFamily="34" charset="0"/>
              <a:ea typeface="Times New Roman" panose="02020603050405020304" pitchFamily="18" charset="0"/>
              <a:cs typeface="Calibri" panose="020F0502020204030204" pitchFamily="34" charset="0"/>
            </a:endParaRPr>
          </a:p>
          <a:p>
            <a:pPr marL="225425" indent="-169863" algn="just">
              <a:lnSpc>
                <a:spcPct val="115000"/>
              </a:lnSpc>
              <a:spcBef>
                <a:spcPts val="0"/>
              </a:spcBef>
              <a:spcAft>
                <a:spcPts val="0"/>
              </a:spcAft>
              <a:buFont typeface="Symbol" panose="05050102010706020507" pitchFamily="18" charset="2"/>
              <a:buChar char=""/>
            </a:pPr>
            <a:r>
              <a:rPr lang="en-US" sz="7200">
                <a:solidFill>
                  <a:srgbClr val="002B5C"/>
                </a:solidFill>
                <a:latin typeface="Calibri" panose="020F0502020204030204" pitchFamily="34" charset="0"/>
                <a:ea typeface="Calibri" panose="020F0502020204030204" pitchFamily="34" charset="0"/>
                <a:cs typeface="Calibri" panose="020F0502020204030204" pitchFamily="34" charset="0"/>
              </a:rPr>
              <a:t>Phantom Security Orchestration Automation and Response SOAR</a:t>
            </a:r>
            <a:endParaRPr lang="en-US" sz="7200">
              <a:latin typeface="Calibri" panose="020F0502020204030204" pitchFamily="34" charset="0"/>
              <a:ea typeface="Times New Roman" panose="02020603050405020304" pitchFamily="18" charset="0"/>
              <a:cs typeface="Calibri" panose="020F0502020204030204" pitchFamily="34" charset="0"/>
            </a:endParaRPr>
          </a:p>
          <a:p>
            <a:endParaRPr lang="en-US" sz="2300"/>
          </a:p>
        </p:txBody>
      </p:sp>
      <p:pic>
        <p:nvPicPr>
          <p:cNvPr id="11" name="Picture 2" descr="Splunk Integration | xMatters">
            <a:extLst>
              <a:ext uri="{FF2B5EF4-FFF2-40B4-BE49-F238E27FC236}">
                <a16:creationId xmlns:a16="http://schemas.microsoft.com/office/drawing/2014/main" id="{BDC6A52B-F279-F09D-0B99-48B9D922DA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81419" y="663440"/>
            <a:ext cx="1923561" cy="578479"/>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E72F0DA5-972A-0DCE-8EBB-3CB5287C320F}"/>
              </a:ext>
            </a:extLst>
          </p:cNvPr>
          <p:cNvSpPr txBox="1"/>
          <p:nvPr/>
        </p:nvSpPr>
        <p:spPr>
          <a:xfrm>
            <a:off x="622246" y="1805610"/>
            <a:ext cx="5309253" cy="1477328"/>
          </a:xfrm>
          <a:prstGeom prst="rect">
            <a:avLst/>
          </a:prstGeom>
          <a:noFill/>
        </p:spPr>
        <p:txBody>
          <a:bodyPr wrap="square" rtlCol="0">
            <a:spAutoFit/>
          </a:bodyPr>
          <a:lstStyle/>
          <a:p>
            <a:pPr marL="0" indent="0">
              <a:buNone/>
            </a:pPr>
            <a:r>
              <a:rPr lang="en-US">
                <a:solidFill>
                  <a:srgbClr val="002B5C"/>
                </a:solidFill>
                <a:effectLst/>
                <a:latin typeface="Calibri" panose="020F0502020204030204" pitchFamily="34" charset="0"/>
                <a:ea typeface="Calibri" panose="020F0502020204030204" pitchFamily="34" charset="0"/>
                <a:cs typeface="Arial" panose="020B0604020202020204" pitchFamily="34" charset="0"/>
              </a:rPr>
              <a:t>SIEM solutions enable organizations to collect, store, and analyze log data as well as monitor and respond to security events to meet IT Risks and compliance requirements.</a:t>
            </a:r>
          </a:p>
          <a:p>
            <a:pPr marL="0" indent="0">
              <a:buNone/>
            </a:pPr>
            <a:endParaRPr lang="en-US">
              <a:effectLst/>
              <a:latin typeface="Calibri" panose="020F0502020204030204" pitchFamily="34" charset="0"/>
              <a:ea typeface="Calibri" panose="020F050202020403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676BB448-9EBA-A53A-B96E-705C511E6901}"/>
              </a:ext>
            </a:extLst>
          </p:cNvPr>
          <p:cNvSpPr txBox="1"/>
          <p:nvPr/>
        </p:nvSpPr>
        <p:spPr>
          <a:xfrm>
            <a:off x="622247" y="2967335"/>
            <a:ext cx="5473753" cy="923330"/>
          </a:xfrm>
          <a:prstGeom prst="rect">
            <a:avLst/>
          </a:prstGeom>
          <a:noFill/>
        </p:spPr>
        <p:txBody>
          <a:bodyPr wrap="square" rtlCol="0">
            <a:spAutoFit/>
          </a:bodyPr>
          <a:lstStyle/>
          <a:p>
            <a:r>
              <a:rPr lang="en-US" i="0">
                <a:solidFill>
                  <a:schemeClr val="accent6">
                    <a:lumMod val="50000"/>
                  </a:schemeClr>
                </a:solidFill>
                <a:effectLst/>
                <a:latin typeface="Calibri" panose="020F0502020204030204" pitchFamily="34" charset="0"/>
                <a:ea typeface="Calibri" panose="020F0502020204030204" pitchFamily="34" charset="0"/>
                <a:cs typeface="Calibri" panose="020F0502020204030204" pitchFamily="34" charset="0"/>
              </a:rPr>
              <a:t>Splunk SOAR lets you automate repetitive tasks, investigate and respond to security incidents in seconds, and increase productivity</a:t>
            </a:r>
            <a:endParaRPr lang="en-US">
              <a:solidFill>
                <a:schemeClr val="accent6">
                  <a:lumMod val="50000"/>
                </a:schemeClr>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902322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91AAE1C7-5071-A158-A17D-2971E5782058}"/>
              </a:ext>
            </a:extLst>
          </p:cNvPr>
          <p:cNvSpPr>
            <a:spLocks noGrp="1"/>
          </p:cNvSpPr>
          <p:nvPr>
            <p:ph type="ftr" sz="quarter" idx="11"/>
          </p:nvPr>
        </p:nvSpPr>
        <p:spPr/>
        <p:txBody>
          <a:bodyPr/>
          <a:lstStyle/>
          <a:p>
            <a:r>
              <a:rPr lang="en-US"/>
              <a:t>Hayyan Horizons Company Profile</a:t>
            </a:r>
          </a:p>
        </p:txBody>
      </p:sp>
      <p:sp>
        <p:nvSpPr>
          <p:cNvPr id="4" name="TextBox 3">
            <a:extLst>
              <a:ext uri="{FF2B5EF4-FFF2-40B4-BE49-F238E27FC236}">
                <a16:creationId xmlns:a16="http://schemas.microsoft.com/office/drawing/2014/main" id="{F4F37E44-0338-87F5-AD13-60D0D35DBF8F}"/>
              </a:ext>
            </a:extLst>
          </p:cNvPr>
          <p:cNvSpPr txBox="1"/>
          <p:nvPr/>
        </p:nvSpPr>
        <p:spPr>
          <a:xfrm>
            <a:off x="6518787" y="1392886"/>
            <a:ext cx="5514808" cy="375552"/>
          </a:xfrm>
          <a:prstGeom prst="rect">
            <a:avLst/>
          </a:prstGeom>
          <a:noFill/>
        </p:spPr>
        <p:txBody>
          <a:bodyPr wrap="square" rtlCol="0">
            <a:spAutoFit/>
          </a:bodyPr>
          <a:lstStyle/>
          <a:p>
            <a:pPr marR="0" lvl="0" rtl="0">
              <a:lnSpc>
                <a:spcPct val="107000"/>
              </a:lnSpc>
              <a:spcBef>
                <a:spcPts val="200"/>
              </a:spcBef>
              <a:spcAft>
                <a:spcPts val="0"/>
              </a:spcAft>
            </a:pPr>
            <a:r>
              <a:rPr lang="en-US" b="1">
                <a:solidFill>
                  <a:schemeClr val="accent6">
                    <a:lumMod val="50000"/>
                  </a:schemeClr>
                </a:solidFill>
                <a:latin typeface="Calibri" panose="020F0502020204030204" pitchFamily="34" charset="0"/>
                <a:cs typeface="Calibri" panose="020F0502020204030204" pitchFamily="34" charset="0"/>
              </a:rPr>
              <a:t>Netskope </a:t>
            </a:r>
          </a:p>
        </p:txBody>
      </p:sp>
      <p:sp>
        <p:nvSpPr>
          <p:cNvPr id="5" name="TextBox 4">
            <a:extLst>
              <a:ext uri="{FF2B5EF4-FFF2-40B4-BE49-F238E27FC236}">
                <a16:creationId xmlns:a16="http://schemas.microsoft.com/office/drawing/2014/main" id="{04660BD0-107A-CF4F-C2B2-D7B3075680F1}"/>
              </a:ext>
            </a:extLst>
          </p:cNvPr>
          <p:cNvSpPr txBox="1"/>
          <p:nvPr/>
        </p:nvSpPr>
        <p:spPr>
          <a:xfrm>
            <a:off x="581192" y="1392886"/>
            <a:ext cx="5514808" cy="3930628"/>
          </a:xfrm>
          <a:prstGeom prst="rect">
            <a:avLst/>
          </a:prstGeom>
          <a:noFill/>
        </p:spPr>
        <p:txBody>
          <a:bodyPr wrap="square" rtlCol="0">
            <a:spAutoFit/>
          </a:bodyPr>
          <a:lstStyle/>
          <a:p>
            <a:pPr>
              <a:lnSpc>
                <a:spcPct val="107000"/>
              </a:lnSpc>
              <a:spcBef>
                <a:spcPts val="200"/>
              </a:spcBef>
            </a:pPr>
            <a:r>
              <a:rPr lang="en-US" b="1">
                <a:solidFill>
                  <a:srgbClr val="1F4E79"/>
                </a:solidFill>
                <a:latin typeface="Calibri" panose="020F0502020204030204" pitchFamily="34" charset="0"/>
                <a:cs typeface="Calibri" panose="020F0502020204030204" pitchFamily="34" charset="0"/>
              </a:rPr>
              <a:t>SASE Security Access Service Edge</a:t>
            </a:r>
          </a:p>
          <a:p>
            <a:pPr>
              <a:lnSpc>
                <a:spcPct val="107000"/>
              </a:lnSpc>
              <a:spcAft>
                <a:spcPts val="800"/>
              </a:spcAft>
              <a:buClr>
                <a:schemeClr val="accent2"/>
              </a:buClr>
              <a:buSzPct val="92000"/>
            </a:pPr>
            <a:r>
              <a:rPr lang="en-US" b="0" i="0">
                <a:solidFill>
                  <a:schemeClr val="accent6">
                    <a:lumMod val="50000"/>
                  </a:schemeClr>
                </a:solidFill>
                <a:effectLst/>
                <a:latin typeface="Calibri" panose="020F0502020204030204" pitchFamily="34" charset="0"/>
              </a:rPr>
              <a:t>Netskope helps the world's largest organizations take full advantage of the SASE platform through more than 65 data centers across the world, with its Next Generation Secure Web Gateway “NG-SWG”, Cloud Access Security Broker “CASB” and private access capabilities through its Zero-Trust Network Access “ZTNA” solutions without sacrificing security. Netskope Intelligent Security Service Edge (SSE) is built on the Netskope Security Cloud, a platform that provides unrivaled visibility and real-time data and threat protection when accessing cloud services, websites, and private apps from anywhere, on any device. </a:t>
            </a:r>
            <a:endParaRPr lang="en-US"/>
          </a:p>
        </p:txBody>
      </p:sp>
      <p:pic>
        <p:nvPicPr>
          <p:cNvPr id="6" name="Picture 2" descr="Netskope Expands Market-Leading IaaS Security Capabilities with Continuous  Security Assessment and Monitoring Capabilities - Netskope">
            <a:extLst>
              <a:ext uri="{FF2B5EF4-FFF2-40B4-BE49-F238E27FC236}">
                <a16:creationId xmlns:a16="http://schemas.microsoft.com/office/drawing/2014/main" id="{153C72DD-6EEC-36B3-1975-B832D77036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70123" y="589935"/>
            <a:ext cx="1945497" cy="101667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173909E8-5F6B-D425-8366-0147AF32F5C5}"/>
              </a:ext>
            </a:extLst>
          </p:cNvPr>
          <p:cNvSpPr txBox="1"/>
          <p:nvPr/>
        </p:nvSpPr>
        <p:spPr>
          <a:xfrm>
            <a:off x="6518786" y="1750421"/>
            <a:ext cx="5196833" cy="4524315"/>
          </a:xfrm>
          <a:prstGeom prst="rect">
            <a:avLst/>
          </a:prstGeom>
          <a:noFill/>
        </p:spPr>
        <p:txBody>
          <a:bodyPr wrap="square" rtlCol="0">
            <a:spAutoFit/>
          </a:bodyPr>
          <a:lstStyle/>
          <a:p>
            <a:pPr marL="0" marR="0" algn="l">
              <a:spcBef>
                <a:spcPts val="0"/>
              </a:spcBef>
              <a:spcAft>
                <a:spcPts val="0"/>
              </a:spcAft>
            </a:pPr>
            <a:r>
              <a:rPr lang="en-US" sz="1800" b="0" i="0">
                <a:solidFill>
                  <a:schemeClr val="accent6">
                    <a:lumMod val="50000"/>
                  </a:schemeClr>
                </a:solidFill>
                <a:effectLst/>
                <a:latin typeface="Calibri" panose="020F0502020204030204" pitchFamily="34" charset="0"/>
                <a:ea typeface="Calibri" panose="020F0502020204030204" pitchFamily="34" charset="0"/>
                <a:cs typeface="Calibri" panose="020F0502020204030204" pitchFamily="34" charset="0"/>
              </a:rPr>
              <a:t>Netskope converges a number of vital and once-separate security services into a single, cloud-native solution. Below are the main solutions that we have under Netskope SASE offering.</a:t>
            </a:r>
          </a:p>
          <a:p>
            <a:pPr marL="600075" marR="0" indent="-228600" algn="l">
              <a:spcBef>
                <a:spcPts val="0"/>
              </a:spcBef>
              <a:spcAft>
                <a:spcPts val="0"/>
              </a:spcAft>
            </a:pPr>
            <a:r>
              <a:rPr lang="en-US" sz="1800" b="0" i="0">
                <a:solidFill>
                  <a:schemeClr val="accent6">
                    <a:lumMod val="50000"/>
                  </a:schemeClr>
                </a:solidFill>
                <a:effectLst/>
                <a:latin typeface="Calibri" panose="020F0502020204030204" pitchFamily="34" charset="0"/>
                <a:ea typeface="Calibri" panose="020F0502020204030204" pitchFamily="34" charset="0"/>
                <a:cs typeface="Calibri" panose="020F0502020204030204" pitchFamily="34" charset="0"/>
              </a:rPr>
              <a:t>1.     Next generation Secure Web Gateway</a:t>
            </a:r>
          </a:p>
          <a:p>
            <a:pPr marL="600075" marR="0" indent="-228600" algn="l">
              <a:spcBef>
                <a:spcPts val="0"/>
              </a:spcBef>
              <a:spcAft>
                <a:spcPts val="0"/>
              </a:spcAft>
            </a:pPr>
            <a:r>
              <a:rPr lang="en-US" sz="1800" b="0" i="0">
                <a:solidFill>
                  <a:schemeClr val="accent6">
                    <a:lumMod val="50000"/>
                  </a:schemeClr>
                </a:solidFill>
                <a:effectLst/>
                <a:latin typeface="Calibri" panose="020F0502020204030204" pitchFamily="34" charset="0"/>
                <a:ea typeface="Calibri" panose="020F0502020204030204" pitchFamily="34" charset="0"/>
                <a:cs typeface="Calibri" panose="020F0502020204030204" pitchFamily="34" charset="0"/>
              </a:rPr>
              <a:t>2.     Cloud Access Security Broker (CASB)</a:t>
            </a:r>
          </a:p>
          <a:p>
            <a:pPr marL="600075" marR="0" indent="-228600" algn="l">
              <a:spcBef>
                <a:spcPts val="0"/>
              </a:spcBef>
              <a:spcAft>
                <a:spcPts val="0"/>
              </a:spcAft>
            </a:pPr>
            <a:r>
              <a:rPr lang="en-US" sz="1800" b="0" i="0">
                <a:solidFill>
                  <a:schemeClr val="accent6">
                    <a:lumMod val="50000"/>
                  </a:schemeClr>
                </a:solidFill>
                <a:effectLst/>
                <a:latin typeface="Calibri" panose="020F0502020204030204" pitchFamily="34" charset="0"/>
                <a:ea typeface="Calibri" panose="020F0502020204030204" pitchFamily="34" charset="0"/>
                <a:cs typeface="Calibri" panose="020F0502020204030204" pitchFamily="34" charset="0"/>
              </a:rPr>
              <a:t>3.     Zero Trust Network Access (ZTNA)</a:t>
            </a:r>
          </a:p>
          <a:p>
            <a:pPr marL="600075" marR="0" indent="-228600" algn="l">
              <a:spcBef>
                <a:spcPts val="0"/>
              </a:spcBef>
              <a:spcAft>
                <a:spcPts val="0"/>
              </a:spcAft>
            </a:pPr>
            <a:r>
              <a:rPr lang="en-US" sz="1800" b="0" i="0">
                <a:solidFill>
                  <a:schemeClr val="accent6">
                    <a:lumMod val="50000"/>
                  </a:schemeClr>
                </a:solidFill>
                <a:effectLst/>
                <a:latin typeface="Calibri" panose="020F0502020204030204" pitchFamily="34" charset="0"/>
                <a:ea typeface="Calibri" panose="020F0502020204030204" pitchFamily="34" charset="0"/>
                <a:cs typeface="Calibri" panose="020F0502020204030204" pitchFamily="34" charset="0"/>
              </a:rPr>
              <a:t>4.     Data Leakage Prevention (DLP)</a:t>
            </a:r>
          </a:p>
          <a:p>
            <a:pPr marL="600075" marR="0" indent="-228600" algn="l">
              <a:spcBef>
                <a:spcPts val="0"/>
              </a:spcBef>
              <a:spcAft>
                <a:spcPts val="0"/>
              </a:spcAft>
            </a:pPr>
            <a:r>
              <a:rPr lang="en-US" sz="1800" b="0" i="0">
                <a:solidFill>
                  <a:schemeClr val="accent6">
                    <a:lumMod val="50000"/>
                  </a:schemeClr>
                </a:solidFill>
                <a:effectLst/>
                <a:latin typeface="Calibri" panose="020F0502020204030204" pitchFamily="34" charset="0"/>
                <a:ea typeface="Calibri" panose="020F0502020204030204" pitchFamily="34" charset="0"/>
                <a:cs typeface="Calibri" panose="020F0502020204030204" pitchFamily="34" charset="0"/>
              </a:rPr>
              <a:t>5.     Advanced Threat Protection including Antimalware and Sandboxing</a:t>
            </a:r>
          </a:p>
          <a:p>
            <a:pPr marL="600075" marR="0" indent="-228600" algn="l">
              <a:spcBef>
                <a:spcPts val="0"/>
              </a:spcBef>
              <a:spcAft>
                <a:spcPts val="0"/>
              </a:spcAft>
            </a:pPr>
            <a:r>
              <a:rPr lang="en-US" sz="1800" b="0" i="0">
                <a:solidFill>
                  <a:schemeClr val="accent6">
                    <a:lumMod val="50000"/>
                  </a:schemeClr>
                </a:solidFill>
                <a:effectLst/>
                <a:latin typeface="Calibri" panose="020F0502020204030204" pitchFamily="34" charset="0"/>
                <a:ea typeface="Calibri" panose="020F0502020204030204" pitchFamily="34" charset="0"/>
                <a:cs typeface="Calibri" panose="020F0502020204030204" pitchFamily="34" charset="0"/>
              </a:rPr>
              <a:t>6.     User Entity Behavioral Analyses (UBEA)</a:t>
            </a:r>
          </a:p>
          <a:p>
            <a:pPr marL="600075" marR="0" indent="-228600" algn="l">
              <a:spcBef>
                <a:spcPts val="0"/>
              </a:spcBef>
              <a:spcAft>
                <a:spcPts val="0"/>
              </a:spcAft>
            </a:pPr>
            <a:r>
              <a:rPr lang="en-US" sz="1800" b="0" i="0">
                <a:solidFill>
                  <a:schemeClr val="accent6">
                    <a:lumMod val="50000"/>
                  </a:schemeClr>
                </a:solidFill>
                <a:effectLst/>
                <a:latin typeface="Calibri" panose="020F0502020204030204" pitchFamily="34" charset="0"/>
                <a:ea typeface="Calibri" panose="020F0502020204030204" pitchFamily="34" charset="0"/>
                <a:cs typeface="Calibri" panose="020F0502020204030204" pitchFamily="34" charset="0"/>
              </a:rPr>
              <a:t>7.     Remote Browsing Isolation (RBI)</a:t>
            </a:r>
          </a:p>
          <a:p>
            <a:pPr marL="600075" marR="0" indent="-228600" algn="l">
              <a:spcBef>
                <a:spcPts val="0"/>
              </a:spcBef>
              <a:spcAft>
                <a:spcPts val="0"/>
              </a:spcAft>
            </a:pPr>
            <a:r>
              <a:rPr lang="en-US" sz="1800" b="0" i="0">
                <a:solidFill>
                  <a:schemeClr val="accent6">
                    <a:lumMod val="50000"/>
                  </a:schemeClr>
                </a:solidFill>
                <a:effectLst/>
                <a:latin typeface="Calibri" panose="020F0502020204030204" pitchFamily="34" charset="0"/>
                <a:ea typeface="Calibri" panose="020F0502020204030204" pitchFamily="34" charset="0"/>
                <a:cs typeface="Calibri" panose="020F0502020204030204" pitchFamily="34" charset="0"/>
              </a:rPr>
              <a:t>8.     Cloud Security Posture Management CSPM </a:t>
            </a:r>
          </a:p>
          <a:p>
            <a:pPr marL="600075" marR="0" indent="-228600" algn="l">
              <a:spcBef>
                <a:spcPts val="0"/>
              </a:spcBef>
              <a:spcAft>
                <a:spcPts val="0"/>
              </a:spcAft>
            </a:pPr>
            <a:r>
              <a:rPr lang="en-US" sz="1800" b="0" i="0">
                <a:solidFill>
                  <a:schemeClr val="accent6">
                    <a:lumMod val="50000"/>
                  </a:schemeClr>
                </a:solidFill>
                <a:effectLst/>
                <a:latin typeface="Calibri" panose="020F0502020204030204" pitchFamily="34" charset="0"/>
                <a:ea typeface="Calibri" panose="020F0502020204030204" pitchFamily="34" charset="0"/>
                <a:cs typeface="Calibri" panose="020F0502020204030204" pitchFamily="34" charset="0"/>
              </a:rPr>
              <a:t>9.     Cloud Firewall</a:t>
            </a:r>
          </a:p>
          <a:p>
            <a:pPr marL="600075" marR="0" indent="-228600" algn="l">
              <a:spcBef>
                <a:spcPts val="0"/>
              </a:spcBef>
              <a:spcAft>
                <a:spcPts val="0"/>
              </a:spcAft>
            </a:pPr>
            <a:r>
              <a:rPr lang="en-US" sz="1800" b="0" i="0">
                <a:solidFill>
                  <a:schemeClr val="accent6">
                    <a:lumMod val="50000"/>
                  </a:schemeClr>
                </a:solidFill>
                <a:effectLst/>
                <a:latin typeface="Calibri" panose="020F0502020204030204" pitchFamily="34" charset="0"/>
                <a:ea typeface="Calibri" panose="020F0502020204030204" pitchFamily="34" charset="0"/>
                <a:cs typeface="Calibri" panose="020F0502020204030204" pitchFamily="34" charset="0"/>
              </a:rPr>
              <a:t>10.  SD-WAN</a:t>
            </a:r>
          </a:p>
          <a:p>
            <a:endParaRPr lang="en-US">
              <a:solidFill>
                <a:schemeClr val="accent6">
                  <a:lumMod val="50000"/>
                </a:schemeClr>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225163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1">
            <a:extLst>
              <a:ext uri="{FF2B5EF4-FFF2-40B4-BE49-F238E27FC236}">
                <a16:creationId xmlns:a16="http://schemas.microsoft.com/office/drawing/2014/main" id="{83F299CB-4DD1-3BE0-B0A9-FF9C61089858}"/>
              </a:ext>
            </a:extLst>
          </p:cNvPr>
          <p:cNvSpPr txBox="1">
            <a:spLocks/>
          </p:cNvSpPr>
          <p:nvPr/>
        </p:nvSpPr>
        <p:spPr>
          <a:xfrm>
            <a:off x="581192" y="5951811"/>
            <a:ext cx="6917210" cy="365125"/>
          </a:xfrm>
          <a:prstGeom prst="rect">
            <a:avLst/>
          </a:prstGeom>
        </p:spPr>
        <p:txBody>
          <a:bodyPr vert="horz" lIns="91440" tIns="45720" rIns="91440" bIns="45720" rtlCol="0" anchor="ctr"/>
          <a:lstStyle>
            <a:defPPr>
              <a:defRPr lang="en-US"/>
            </a:defPPr>
            <a:lvl1pPr marL="0" algn="l" defTabSz="457200" rtl="0" eaLnBrk="1" latinLnBrk="0" hangingPunct="1">
              <a:defRPr sz="900" kern="1200" cap="all">
                <a:solidFill>
                  <a:schemeClr val="accent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Hayyan Horizons Company Profile</a:t>
            </a:r>
          </a:p>
        </p:txBody>
      </p:sp>
      <p:sp>
        <p:nvSpPr>
          <p:cNvPr id="4" name="TextBox 3">
            <a:extLst>
              <a:ext uri="{FF2B5EF4-FFF2-40B4-BE49-F238E27FC236}">
                <a16:creationId xmlns:a16="http://schemas.microsoft.com/office/drawing/2014/main" id="{BFAD13DB-615B-448E-F000-606037A620B0}"/>
              </a:ext>
            </a:extLst>
          </p:cNvPr>
          <p:cNvSpPr txBox="1"/>
          <p:nvPr/>
        </p:nvSpPr>
        <p:spPr>
          <a:xfrm>
            <a:off x="6651812" y="1183721"/>
            <a:ext cx="5087904" cy="2179379"/>
          </a:xfrm>
          <a:prstGeom prst="rect">
            <a:avLst/>
          </a:prstGeom>
          <a:noFill/>
        </p:spPr>
        <p:txBody>
          <a:bodyPr wrap="square" rtlCol="0">
            <a:spAutoFit/>
          </a:bodyPr>
          <a:lstStyle/>
          <a:p>
            <a:pPr>
              <a:lnSpc>
                <a:spcPct val="107000"/>
              </a:lnSpc>
              <a:spcBef>
                <a:spcPts val="200"/>
              </a:spcBef>
            </a:pPr>
            <a:r>
              <a:rPr lang="en-US" b="1" err="1">
                <a:solidFill>
                  <a:srgbClr val="1F4E79"/>
                </a:solidFill>
                <a:latin typeface="Calibri" panose="020F0502020204030204" pitchFamily="34" charset="0"/>
                <a:cs typeface="Calibri" panose="020F0502020204030204" pitchFamily="34" charset="0"/>
              </a:rPr>
              <a:t>Wallarm</a:t>
            </a:r>
            <a:endParaRPr lang="en-US" b="1">
              <a:solidFill>
                <a:srgbClr val="1F4E79"/>
              </a:solidFill>
              <a:latin typeface="Calibri" panose="020F0502020204030204" pitchFamily="34" charset="0"/>
              <a:cs typeface="Calibri" panose="020F0502020204030204" pitchFamily="34" charset="0"/>
            </a:endParaRPr>
          </a:p>
          <a:p>
            <a:pPr>
              <a:lnSpc>
                <a:spcPct val="107000"/>
              </a:lnSpc>
              <a:spcBef>
                <a:spcPts val="200"/>
              </a:spcBef>
            </a:pPr>
            <a:r>
              <a:rPr lang="en-US">
                <a:solidFill>
                  <a:srgbClr val="002B5C"/>
                </a:solidFill>
                <a:latin typeface="Calibri" panose="020F0502020204030204" pitchFamily="34" charset="0"/>
                <a:cs typeface="Arial" panose="020B0604020202020204" pitchFamily="34" charset="0"/>
              </a:rPr>
              <a:t>Provides the most comprehensive protection for APIs and web applications. Enterprise Security, Application and DevOps teams choose </a:t>
            </a:r>
            <a:r>
              <a:rPr lang="en-US" err="1">
                <a:solidFill>
                  <a:srgbClr val="002B5C"/>
                </a:solidFill>
                <a:latin typeface="Calibri" panose="020F0502020204030204" pitchFamily="34" charset="0"/>
                <a:cs typeface="Arial" panose="020B0604020202020204" pitchFamily="34" charset="0"/>
              </a:rPr>
              <a:t>Wallarm</a:t>
            </a:r>
            <a:r>
              <a:rPr lang="en-US">
                <a:solidFill>
                  <a:srgbClr val="002B5C"/>
                </a:solidFill>
                <a:latin typeface="Calibri" panose="020F0502020204030204" pitchFamily="34" charset="0"/>
                <a:cs typeface="Arial" panose="020B0604020202020204" pitchFamily="34" charset="0"/>
              </a:rPr>
              <a:t> to discover APIs running in their environment, to detect &amp; respond to threats against APIs and applications in real-time.</a:t>
            </a:r>
          </a:p>
        </p:txBody>
      </p:sp>
      <p:sp>
        <p:nvSpPr>
          <p:cNvPr id="5" name="TextBox 4">
            <a:extLst>
              <a:ext uri="{FF2B5EF4-FFF2-40B4-BE49-F238E27FC236}">
                <a16:creationId xmlns:a16="http://schemas.microsoft.com/office/drawing/2014/main" id="{BFE79FF0-E0C7-0C76-192C-3D697FD47007}"/>
              </a:ext>
            </a:extLst>
          </p:cNvPr>
          <p:cNvSpPr txBox="1"/>
          <p:nvPr/>
        </p:nvSpPr>
        <p:spPr>
          <a:xfrm>
            <a:off x="717860" y="1183721"/>
            <a:ext cx="5378140" cy="3416128"/>
          </a:xfrm>
          <a:prstGeom prst="rect">
            <a:avLst/>
          </a:prstGeom>
          <a:noFill/>
        </p:spPr>
        <p:txBody>
          <a:bodyPr wrap="square" rtlCol="0">
            <a:spAutoFit/>
          </a:bodyPr>
          <a:lstStyle/>
          <a:p>
            <a:pPr marR="0" lvl="0">
              <a:lnSpc>
                <a:spcPct val="107000"/>
              </a:lnSpc>
              <a:spcBef>
                <a:spcPts val="200"/>
              </a:spcBef>
              <a:spcAft>
                <a:spcPts val="0"/>
              </a:spcAft>
            </a:pPr>
            <a:r>
              <a:rPr lang="en-US" b="1">
                <a:solidFill>
                  <a:srgbClr val="1F4E79"/>
                </a:solidFill>
                <a:latin typeface="Calibri" panose="020F0502020204030204" pitchFamily="34" charset="0"/>
                <a:cs typeface="Calibri" panose="020F0502020204030204" pitchFamily="34" charset="0"/>
              </a:rPr>
              <a:t>API Security</a:t>
            </a:r>
          </a:p>
          <a:p>
            <a:pPr marR="0" lvl="0">
              <a:lnSpc>
                <a:spcPct val="107000"/>
              </a:lnSpc>
              <a:spcBef>
                <a:spcPts val="200"/>
              </a:spcBef>
              <a:spcAft>
                <a:spcPts val="0"/>
              </a:spcAft>
            </a:pPr>
            <a:r>
              <a:rPr lang="en-US">
                <a:solidFill>
                  <a:srgbClr val="002B5C"/>
                </a:solidFill>
                <a:latin typeface="Calibri" panose="020F0502020204030204" pitchFamily="34" charset="0"/>
                <a:cs typeface="Arial" panose="020B0604020202020204" pitchFamily="34" charset="0"/>
              </a:rPr>
              <a:t>As with all things digital, security risks abound, and APIs are no exception – they are highly visible and well-defined doorways into an organization’s data and business processes. Too often they lack sufficient security safeguards and have become the #1 attack target.</a:t>
            </a:r>
          </a:p>
          <a:p>
            <a:pPr marR="0" lvl="0">
              <a:lnSpc>
                <a:spcPct val="107000"/>
              </a:lnSpc>
              <a:spcBef>
                <a:spcPts val="200"/>
              </a:spcBef>
              <a:spcAft>
                <a:spcPts val="0"/>
              </a:spcAft>
            </a:pPr>
            <a:r>
              <a:rPr lang="en-US">
                <a:solidFill>
                  <a:srgbClr val="002B5C"/>
                </a:solidFill>
                <a:latin typeface="Calibri" panose="020F0502020204030204" pitchFamily="34" charset="0"/>
                <a:cs typeface="Arial" panose="020B0604020202020204" pitchFamily="34" charset="0"/>
              </a:rPr>
              <a:t>To ensure business success, security teams must prevent misuse and abuse that can lead to fraud, data loss and business disruption across their APIs as well as their legacy web and mobile applications.</a:t>
            </a:r>
          </a:p>
        </p:txBody>
      </p:sp>
      <p:pic>
        <p:nvPicPr>
          <p:cNvPr id="13314" name="Picture 2" descr="Wallarm API Security Platform Reviews, Ratings &amp; Features 2024 | Gartner  Peer Insights">
            <a:extLst>
              <a:ext uri="{FF2B5EF4-FFF2-40B4-BE49-F238E27FC236}">
                <a16:creationId xmlns:a16="http://schemas.microsoft.com/office/drawing/2014/main" id="{E38FD077-9590-39D0-94FF-D2B62B8242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21078" y="681082"/>
            <a:ext cx="1432206" cy="7946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28890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092DD58-2544-4E12-7E16-C1C435D553D4}"/>
              </a:ext>
            </a:extLst>
          </p:cNvPr>
          <p:cNvSpPr>
            <a:spLocks noGrp="1"/>
          </p:cNvSpPr>
          <p:nvPr>
            <p:ph type="ftr" sz="quarter" idx="11"/>
          </p:nvPr>
        </p:nvSpPr>
        <p:spPr/>
        <p:txBody>
          <a:bodyPr/>
          <a:lstStyle/>
          <a:p>
            <a:r>
              <a:rPr lang="en-US"/>
              <a:t>Hayyan Horizons Company Profile</a:t>
            </a:r>
          </a:p>
        </p:txBody>
      </p:sp>
      <p:sp>
        <p:nvSpPr>
          <p:cNvPr id="3" name="TextBox 2">
            <a:extLst>
              <a:ext uri="{FF2B5EF4-FFF2-40B4-BE49-F238E27FC236}">
                <a16:creationId xmlns:a16="http://schemas.microsoft.com/office/drawing/2014/main" id="{B72B3B1E-9E9B-27CA-6944-CD30C3655124}"/>
              </a:ext>
            </a:extLst>
          </p:cNvPr>
          <p:cNvSpPr txBox="1"/>
          <p:nvPr/>
        </p:nvSpPr>
        <p:spPr>
          <a:xfrm>
            <a:off x="6651812" y="1183721"/>
            <a:ext cx="5087904" cy="2797754"/>
          </a:xfrm>
          <a:prstGeom prst="rect">
            <a:avLst/>
          </a:prstGeom>
          <a:noFill/>
        </p:spPr>
        <p:txBody>
          <a:bodyPr wrap="square" rtlCol="0">
            <a:spAutoFit/>
          </a:bodyPr>
          <a:lstStyle/>
          <a:p>
            <a:pPr>
              <a:lnSpc>
                <a:spcPct val="107000"/>
              </a:lnSpc>
              <a:spcBef>
                <a:spcPts val="200"/>
              </a:spcBef>
            </a:pPr>
            <a:r>
              <a:rPr lang="en-US" b="1" err="1">
                <a:solidFill>
                  <a:srgbClr val="1F4E79"/>
                </a:solidFill>
                <a:latin typeface="Calibri" panose="020F0502020204030204" pitchFamily="34" charset="0"/>
                <a:cs typeface="Calibri" panose="020F0502020204030204" pitchFamily="34" charset="0"/>
              </a:rPr>
              <a:t>Cequence</a:t>
            </a:r>
            <a:r>
              <a:rPr lang="en-US" b="1">
                <a:solidFill>
                  <a:srgbClr val="1F4E79"/>
                </a:solidFill>
                <a:latin typeface="Calibri" panose="020F0502020204030204" pitchFamily="34" charset="0"/>
                <a:cs typeface="Calibri" panose="020F0502020204030204" pitchFamily="34" charset="0"/>
              </a:rPr>
              <a:t> </a:t>
            </a:r>
          </a:p>
          <a:p>
            <a:pPr>
              <a:lnSpc>
                <a:spcPct val="107000"/>
              </a:lnSpc>
              <a:spcBef>
                <a:spcPts val="200"/>
              </a:spcBef>
            </a:pPr>
            <a:r>
              <a:rPr lang="en-US" err="1">
                <a:solidFill>
                  <a:srgbClr val="002B5C"/>
                </a:solidFill>
                <a:latin typeface="Calibri" panose="020F0502020204030204" pitchFamily="34" charset="0"/>
                <a:cs typeface="Arial" panose="020B0604020202020204" pitchFamily="34" charset="0"/>
              </a:rPr>
              <a:t>Cequence</a:t>
            </a:r>
            <a:r>
              <a:rPr lang="en-US">
                <a:solidFill>
                  <a:srgbClr val="002B5C"/>
                </a:solidFill>
                <a:latin typeface="Calibri" panose="020F0502020204030204" pitchFamily="34" charset="0"/>
                <a:cs typeface="Arial" panose="020B0604020202020204" pitchFamily="34" charset="0"/>
              </a:rPr>
              <a:t> Security is a venture-backed cybersecurity software company founded in 2015 and based in Sunnyvale, CA. </a:t>
            </a:r>
          </a:p>
          <a:p>
            <a:pPr>
              <a:lnSpc>
                <a:spcPct val="107000"/>
              </a:lnSpc>
              <a:spcBef>
                <a:spcPts val="200"/>
              </a:spcBef>
            </a:pPr>
            <a:r>
              <a:rPr lang="en-US">
                <a:solidFill>
                  <a:srgbClr val="002B5C"/>
                </a:solidFill>
                <a:latin typeface="Calibri" panose="020F0502020204030204" pitchFamily="34" charset="0"/>
                <a:cs typeface="Arial" panose="020B0604020202020204" pitchFamily="34" charset="0"/>
              </a:rPr>
              <a:t>The company’s mission is to protect today’s hyper-connected enterprises from both automated and human-driven attacks on the web, mobile, and API-based applications and services that connect their customers, partners, and suppliers.</a:t>
            </a:r>
          </a:p>
        </p:txBody>
      </p:sp>
      <p:sp>
        <p:nvSpPr>
          <p:cNvPr id="4" name="TextBox 3">
            <a:extLst>
              <a:ext uri="{FF2B5EF4-FFF2-40B4-BE49-F238E27FC236}">
                <a16:creationId xmlns:a16="http://schemas.microsoft.com/office/drawing/2014/main" id="{122F8E87-CF85-316D-70C0-1D3419EB8778}"/>
              </a:ext>
            </a:extLst>
          </p:cNvPr>
          <p:cNvSpPr txBox="1"/>
          <p:nvPr/>
        </p:nvSpPr>
        <p:spPr>
          <a:xfrm>
            <a:off x="717860" y="1183721"/>
            <a:ext cx="5378140" cy="3416128"/>
          </a:xfrm>
          <a:prstGeom prst="rect">
            <a:avLst/>
          </a:prstGeom>
          <a:noFill/>
        </p:spPr>
        <p:txBody>
          <a:bodyPr wrap="square" rtlCol="0">
            <a:spAutoFit/>
          </a:bodyPr>
          <a:lstStyle/>
          <a:p>
            <a:pPr marR="0" lvl="0">
              <a:lnSpc>
                <a:spcPct val="107000"/>
              </a:lnSpc>
              <a:spcBef>
                <a:spcPts val="200"/>
              </a:spcBef>
              <a:spcAft>
                <a:spcPts val="0"/>
              </a:spcAft>
            </a:pPr>
            <a:r>
              <a:rPr lang="en-US" b="1">
                <a:solidFill>
                  <a:srgbClr val="1F4E79"/>
                </a:solidFill>
                <a:latin typeface="Calibri" panose="020F0502020204030204" pitchFamily="34" charset="0"/>
                <a:cs typeface="Calibri" panose="020F0502020204030204" pitchFamily="34" charset="0"/>
              </a:rPr>
              <a:t>API Security</a:t>
            </a:r>
          </a:p>
          <a:p>
            <a:pPr marR="0" lvl="0">
              <a:lnSpc>
                <a:spcPct val="107000"/>
              </a:lnSpc>
              <a:spcBef>
                <a:spcPts val="200"/>
              </a:spcBef>
              <a:spcAft>
                <a:spcPts val="0"/>
              </a:spcAft>
            </a:pPr>
            <a:r>
              <a:rPr lang="en-US">
                <a:solidFill>
                  <a:srgbClr val="002B5C"/>
                </a:solidFill>
                <a:latin typeface="Calibri" panose="020F0502020204030204" pitchFamily="34" charset="0"/>
                <a:cs typeface="Arial" panose="020B0604020202020204" pitchFamily="34" charset="0"/>
              </a:rPr>
              <a:t>As with all things digital, security risks abound, and APIs are no exception – they are highly visible and well-defined doorways into an organization’s data and business processes. Too often they lack sufficient security safeguards and have become the #1 attack target.</a:t>
            </a:r>
          </a:p>
          <a:p>
            <a:pPr marR="0" lvl="0">
              <a:lnSpc>
                <a:spcPct val="107000"/>
              </a:lnSpc>
              <a:spcBef>
                <a:spcPts val="200"/>
              </a:spcBef>
              <a:spcAft>
                <a:spcPts val="0"/>
              </a:spcAft>
            </a:pPr>
            <a:r>
              <a:rPr lang="en-US">
                <a:solidFill>
                  <a:srgbClr val="002B5C"/>
                </a:solidFill>
                <a:latin typeface="Calibri" panose="020F0502020204030204" pitchFamily="34" charset="0"/>
                <a:cs typeface="Arial" panose="020B0604020202020204" pitchFamily="34" charset="0"/>
              </a:rPr>
              <a:t>To ensure business success, security teams must prevent misuse and abuse that can lead to fraud, data loss and business disruption across their APIs as well as their legacy web and mobile applications.</a:t>
            </a:r>
          </a:p>
        </p:txBody>
      </p:sp>
      <p:pic>
        <p:nvPicPr>
          <p:cNvPr id="7" name="Picture 6">
            <a:extLst>
              <a:ext uri="{FF2B5EF4-FFF2-40B4-BE49-F238E27FC236}">
                <a16:creationId xmlns:a16="http://schemas.microsoft.com/office/drawing/2014/main" id="{8635C700-698D-DEDD-9E27-47C86B1463FD}"/>
              </a:ext>
            </a:extLst>
          </p:cNvPr>
          <p:cNvPicPr>
            <a:picLocks noChangeAspect="1"/>
          </p:cNvPicPr>
          <p:nvPr/>
        </p:nvPicPr>
        <p:blipFill>
          <a:blip r:embed="rId2"/>
          <a:stretch>
            <a:fillRect/>
          </a:stretch>
        </p:blipFill>
        <p:spPr>
          <a:xfrm>
            <a:off x="9511959" y="676259"/>
            <a:ext cx="1962181" cy="507461"/>
          </a:xfrm>
          <a:prstGeom prst="rect">
            <a:avLst/>
          </a:prstGeom>
        </p:spPr>
      </p:pic>
    </p:spTree>
    <p:extLst>
      <p:ext uri="{BB962C8B-B14F-4D97-AF65-F5344CB8AC3E}">
        <p14:creationId xmlns:p14="http://schemas.microsoft.com/office/powerpoint/2010/main" val="36149640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58B11833-5F02-EA95-4DE6-094C818858F6}"/>
              </a:ext>
            </a:extLst>
          </p:cNvPr>
          <p:cNvSpPr>
            <a:spLocks noGrp="1"/>
          </p:cNvSpPr>
          <p:nvPr>
            <p:ph type="ftr" sz="quarter" idx="11"/>
          </p:nvPr>
        </p:nvSpPr>
        <p:spPr/>
        <p:txBody>
          <a:bodyPr/>
          <a:lstStyle/>
          <a:p>
            <a:r>
              <a:rPr lang="en-US"/>
              <a:t>Hayyan Horizons Company Profile</a:t>
            </a:r>
          </a:p>
        </p:txBody>
      </p:sp>
      <p:sp>
        <p:nvSpPr>
          <p:cNvPr id="5" name="TextBox 4">
            <a:extLst>
              <a:ext uri="{FF2B5EF4-FFF2-40B4-BE49-F238E27FC236}">
                <a16:creationId xmlns:a16="http://schemas.microsoft.com/office/drawing/2014/main" id="{B2239FCD-1BC7-6E0E-599A-5D8671D6F9DC}"/>
              </a:ext>
            </a:extLst>
          </p:cNvPr>
          <p:cNvSpPr txBox="1"/>
          <p:nvPr/>
        </p:nvSpPr>
        <p:spPr>
          <a:xfrm>
            <a:off x="324693" y="1149384"/>
            <a:ext cx="5771307" cy="2450094"/>
          </a:xfrm>
          <a:prstGeom prst="rect">
            <a:avLst/>
          </a:prstGeom>
          <a:noFill/>
        </p:spPr>
        <p:txBody>
          <a:bodyPr wrap="square" rtlCol="0">
            <a:spAutoFit/>
          </a:bodyPr>
          <a:lstStyle/>
          <a:p>
            <a:pPr marR="0" lvl="0" rtl="0">
              <a:lnSpc>
                <a:spcPct val="107000"/>
              </a:lnSpc>
              <a:spcBef>
                <a:spcPts val="200"/>
              </a:spcBef>
              <a:spcAft>
                <a:spcPts val="0"/>
              </a:spcAft>
            </a:pPr>
            <a:r>
              <a:rPr lang="en-US" sz="1800" b="1">
                <a:solidFill>
                  <a:srgbClr val="1F4E79"/>
                </a:solidFill>
                <a:effectLst/>
                <a:latin typeface="Calibri" panose="020F0502020204030204" pitchFamily="34" charset="0"/>
                <a:ea typeface="Calibri" panose="020F0502020204030204" pitchFamily="34" charset="0"/>
                <a:cs typeface="Calibri" panose="020F0502020204030204" pitchFamily="34" charset="0"/>
              </a:rPr>
              <a:t>         SAST &amp; DAST</a:t>
            </a:r>
          </a:p>
          <a:p>
            <a:pPr marL="457200" marR="0" algn="just">
              <a:lnSpc>
                <a:spcPct val="107000"/>
              </a:lnSpc>
              <a:spcBef>
                <a:spcPts val="0"/>
              </a:spcBef>
              <a:spcAft>
                <a:spcPts val="800"/>
              </a:spcAft>
            </a:pPr>
            <a:r>
              <a:rPr lang="en-US" sz="1800">
                <a:solidFill>
                  <a:srgbClr val="002B5C"/>
                </a:solidFill>
                <a:effectLst/>
                <a:latin typeface="Calibri" panose="020F0502020204030204" pitchFamily="34" charset="0"/>
                <a:ea typeface="Calibri" panose="020F0502020204030204" pitchFamily="34" charset="0"/>
                <a:cs typeface="Arial" panose="020B0604020202020204" pitchFamily="34" charset="0"/>
              </a:rPr>
              <a:t>Application Security Analysis Software aims to make your software more secure through analyzing and testing applications for security vulnerabilities</a:t>
            </a:r>
            <a:r>
              <a:rPr lang="en-US" sz="1800">
                <a:solidFill>
                  <a:srgbClr val="002B5C"/>
                </a:solidFill>
                <a:effectLst/>
                <a:latin typeface="Roboto" panose="02000000000000000000" pitchFamily="2" charset="0"/>
                <a:ea typeface="Calibri" panose="020F0502020204030204" pitchFamily="34" charset="0"/>
                <a:cs typeface="Arial" panose="020B0604020202020204" pitchFamily="34" charset="0"/>
              </a:rPr>
              <a:t>. </a:t>
            </a:r>
            <a:r>
              <a:rPr lang="en-US" sz="1800">
                <a:solidFill>
                  <a:srgbClr val="002B5C"/>
                </a:solidFill>
                <a:effectLst/>
                <a:latin typeface="Calibri" panose="020F0502020204030204" pitchFamily="34" charset="0"/>
                <a:ea typeface="Calibri" panose="020F0502020204030204" pitchFamily="34" charset="0"/>
                <a:cs typeface="Arial" panose="020B0604020202020204" pitchFamily="34" charset="0"/>
              </a:rPr>
              <a:t>It test flaws from inception all the way through production, so it enables developers to test their code at any point in the SDLC, and to test third-party code even when the source code is not available.</a:t>
            </a:r>
            <a:endParaRPr lang="en-US" sz="1800">
              <a:effectLst/>
              <a:latin typeface="Calibri" panose="020F0502020204030204" pitchFamily="34" charset="0"/>
              <a:ea typeface="Calibri" panose="020F0502020204030204" pitchFamily="34" charset="0"/>
              <a:cs typeface="Arial" panose="020B0604020202020204" pitchFamily="34" charset="0"/>
            </a:endParaRPr>
          </a:p>
        </p:txBody>
      </p:sp>
      <p:sp>
        <p:nvSpPr>
          <p:cNvPr id="6" name="TextBox 5">
            <a:extLst>
              <a:ext uri="{FF2B5EF4-FFF2-40B4-BE49-F238E27FC236}">
                <a16:creationId xmlns:a16="http://schemas.microsoft.com/office/drawing/2014/main" id="{DF91EDD5-3C0B-583C-CF17-69EB73D0E717}"/>
              </a:ext>
            </a:extLst>
          </p:cNvPr>
          <p:cNvSpPr txBox="1"/>
          <p:nvPr/>
        </p:nvSpPr>
        <p:spPr>
          <a:xfrm>
            <a:off x="6459793" y="1105634"/>
            <a:ext cx="5514808" cy="3467424"/>
          </a:xfrm>
          <a:prstGeom prst="rect">
            <a:avLst/>
          </a:prstGeom>
          <a:noFill/>
        </p:spPr>
        <p:txBody>
          <a:bodyPr wrap="square" rtlCol="0">
            <a:spAutoFit/>
          </a:bodyPr>
          <a:lstStyle/>
          <a:p>
            <a:pPr marR="0" lvl="0" rtl="0">
              <a:lnSpc>
                <a:spcPct val="107000"/>
              </a:lnSpc>
              <a:spcBef>
                <a:spcPts val="200"/>
              </a:spcBef>
              <a:spcAft>
                <a:spcPts val="0"/>
              </a:spcAft>
            </a:pPr>
            <a:r>
              <a:rPr lang="en-US" sz="1800" b="1">
                <a:solidFill>
                  <a:srgbClr val="1F4E79"/>
                </a:solidFill>
                <a:effectLst/>
                <a:latin typeface="Calibri" panose="020F0502020204030204" pitchFamily="34" charset="0"/>
                <a:ea typeface="Calibri" panose="020F0502020204030204" pitchFamily="34" charset="0"/>
                <a:cs typeface="Calibri" panose="020F0502020204030204" pitchFamily="34" charset="0"/>
              </a:rPr>
              <a:t>     Veracode </a:t>
            </a:r>
          </a:p>
          <a:p>
            <a:pPr marL="280988" marR="0">
              <a:lnSpc>
                <a:spcPct val="107000"/>
              </a:lnSpc>
              <a:spcBef>
                <a:spcPts val="0"/>
              </a:spcBef>
              <a:spcAft>
                <a:spcPts val="800"/>
              </a:spcAft>
            </a:pPr>
            <a:r>
              <a:rPr lang="en-US">
                <a:solidFill>
                  <a:srgbClr val="002B5C"/>
                </a:solidFill>
                <a:latin typeface="Calibri" panose="020F0502020204030204" pitchFamily="34" charset="0"/>
                <a:cs typeface="Arial" panose="020B0604020202020204" pitchFamily="34" charset="0"/>
              </a:rPr>
              <a:t>Veracode is an application security company based in Burlington, Massachusetts. Founded in 2006, the company provides an automated cloud-based service for securing web, mobile and third party enterprise applications. Veracode provides multiple security analysis technologies on a single platform, including </a:t>
            </a:r>
            <a:r>
              <a:rPr lang="en-US">
                <a:solidFill>
                  <a:srgbClr val="002B5C"/>
                </a:solidFill>
                <a:latin typeface="Calibri" panose="020F0502020204030204" pitchFamily="34" charset="0"/>
                <a:cs typeface="Arial" panose="020B0604020202020204" pitchFamily="34" charset="0"/>
                <a:hlinkClick r:id="rId2" tooltip="Static program analysis">
                  <a:extLst>
                    <a:ext uri="{A12FA001-AC4F-418D-AE19-62706E023703}">
                      <ahyp:hlinkClr xmlns:ahyp="http://schemas.microsoft.com/office/drawing/2018/hyperlinkcolor" val="tx"/>
                    </a:ext>
                  </a:extLst>
                </a:hlinkClick>
              </a:rPr>
              <a:t>static analysis</a:t>
            </a:r>
            <a:r>
              <a:rPr lang="en-US">
                <a:solidFill>
                  <a:srgbClr val="002B5C"/>
                </a:solidFill>
                <a:latin typeface="Calibri" panose="020F0502020204030204" pitchFamily="34" charset="0"/>
                <a:cs typeface="Arial" panose="020B0604020202020204" pitchFamily="34" charset="0"/>
              </a:rPr>
              <a:t>, </a:t>
            </a:r>
            <a:r>
              <a:rPr lang="en-US">
                <a:solidFill>
                  <a:srgbClr val="002B5C"/>
                </a:solidFill>
                <a:latin typeface="Calibri" panose="020F0502020204030204" pitchFamily="34" charset="0"/>
                <a:cs typeface="Arial" panose="020B0604020202020204" pitchFamily="34" charset="0"/>
                <a:hlinkClick r:id="rId3" tooltip="Web application security scanner">
                  <a:extLst>
                    <a:ext uri="{A12FA001-AC4F-418D-AE19-62706E023703}">
                      <ahyp:hlinkClr xmlns:ahyp="http://schemas.microsoft.com/office/drawing/2018/hyperlinkcolor" val="tx"/>
                    </a:ext>
                  </a:extLst>
                </a:hlinkClick>
              </a:rPr>
              <a:t>dynamic analysis</a:t>
            </a:r>
            <a:r>
              <a:rPr lang="en-US">
                <a:solidFill>
                  <a:srgbClr val="002B5C"/>
                </a:solidFill>
                <a:latin typeface="Calibri" panose="020F0502020204030204" pitchFamily="34" charset="0"/>
                <a:cs typeface="Arial" panose="020B0604020202020204" pitchFamily="34" charset="0"/>
              </a:rPr>
              <a:t>, mobile application behavioral analysis and software composition analysis.</a:t>
            </a:r>
          </a:p>
          <a:p>
            <a:pPr marR="0" lvl="0">
              <a:lnSpc>
                <a:spcPct val="107000"/>
              </a:lnSpc>
              <a:spcBef>
                <a:spcPts val="200"/>
              </a:spcBef>
              <a:spcAft>
                <a:spcPts val="0"/>
              </a:spcAft>
            </a:pPr>
            <a:r>
              <a:rPr lang="en-US" sz="1800" b="1">
                <a:solidFill>
                  <a:srgbClr val="1F4E79"/>
                </a:solidFill>
                <a:effectLst/>
                <a:latin typeface="Calibri" panose="020F0502020204030204" pitchFamily="34" charset="0"/>
                <a:ea typeface="Calibri" panose="020F0502020204030204" pitchFamily="34" charset="0"/>
                <a:cs typeface="Calibri" panose="020F0502020204030204" pitchFamily="34" charset="0"/>
              </a:rPr>
              <a:t>     </a:t>
            </a:r>
            <a:endParaRPr lang="en-US">
              <a:solidFill>
                <a:srgbClr val="002B5C"/>
              </a:solidFill>
              <a:latin typeface="Calibri" panose="020F0502020204030204" pitchFamily="34" charset="0"/>
              <a:cs typeface="Arial" panose="020B0604020202020204" pitchFamily="34" charset="0"/>
            </a:endParaRPr>
          </a:p>
        </p:txBody>
      </p:sp>
      <p:pic>
        <p:nvPicPr>
          <p:cNvPr id="3074" name="Picture 2" descr="AppSec Leader Veracode Thrives in Record-Breaking Year for Cybersecurity |  Business Wire">
            <a:extLst>
              <a:ext uri="{FF2B5EF4-FFF2-40B4-BE49-F238E27FC236}">
                <a16:creationId xmlns:a16="http://schemas.microsoft.com/office/drawing/2014/main" id="{AE7F0A47-1D86-AA30-829D-F6A8AC8A836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23033" b="22096"/>
          <a:stretch/>
        </p:blipFill>
        <p:spPr bwMode="auto">
          <a:xfrm>
            <a:off x="9741368" y="636796"/>
            <a:ext cx="1950570" cy="5575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45212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2269D61F-7591-A7B1-A4CD-2A8892D8E654}"/>
              </a:ext>
            </a:extLst>
          </p:cNvPr>
          <p:cNvSpPr txBox="1"/>
          <p:nvPr/>
        </p:nvSpPr>
        <p:spPr>
          <a:xfrm>
            <a:off x="6829094" y="1192947"/>
            <a:ext cx="4969616" cy="2179379"/>
          </a:xfrm>
          <a:prstGeom prst="rect">
            <a:avLst/>
          </a:prstGeom>
          <a:noFill/>
        </p:spPr>
        <p:txBody>
          <a:bodyPr wrap="square" rtlCol="0">
            <a:spAutoFit/>
          </a:bodyPr>
          <a:lstStyle/>
          <a:p>
            <a:pPr>
              <a:lnSpc>
                <a:spcPct val="107000"/>
              </a:lnSpc>
              <a:spcBef>
                <a:spcPts val="200"/>
              </a:spcBef>
            </a:pPr>
            <a:r>
              <a:rPr lang="en-US" b="1">
                <a:solidFill>
                  <a:srgbClr val="1F4E79"/>
                </a:solidFill>
                <a:latin typeface="Calibri" panose="020F0502020204030204" pitchFamily="34" charset="0"/>
                <a:cs typeface="Calibri" panose="020F0502020204030204" pitchFamily="34" charset="0"/>
              </a:rPr>
              <a:t>Kong</a:t>
            </a:r>
          </a:p>
          <a:p>
            <a:pPr>
              <a:lnSpc>
                <a:spcPct val="107000"/>
              </a:lnSpc>
              <a:spcBef>
                <a:spcPts val="200"/>
              </a:spcBef>
            </a:pPr>
            <a:r>
              <a:rPr lang="en-US">
                <a:solidFill>
                  <a:schemeClr val="accent6">
                    <a:lumMod val="50000"/>
                  </a:schemeClr>
                </a:solidFill>
                <a:latin typeface="Calibri" panose="020F0502020204030204" pitchFamily="34" charset="0"/>
                <a:cs typeface="Calibri" panose="020F0502020204030204" pitchFamily="34" charset="0"/>
              </a:rPr>
              <a:t>Kong’s unified cloud API platform delivers fast, reliable, secure digital experiences. With Kong, organizations can increase developer productivity, security, and performance at scale wit a single easy-to-use platform for API management, service mesh, and ingress controller.</a:t>
            </a:r>
          </a:p>
        </p:txBody>
      </p:sp>
      <p:sp>
        <p:nvSpPr>
          <p:cNvPr id="9" name="TextBox 8">
            <a:extLst>
              <a:ext uri="{FF2B5EF4-FFF2-40B4-BE49-F238E27FC236}">
                <a16:creationId xmlns:a16="http://schemas.microsoft.com/office/drawing/2014/main" id="{95384FFC-C875-8B6A-DEBD-8AD6CEED638F}"/>
              </a:ext>
            </a:extLst>
          </p:cNvPr>
          <p:cNvSpPr txBox="1"/>
          <p:nvPr/>
        </p:nvSpPr>
        <p:spPr>
          <a:xfrm>
            <a:off x="717860" y="1183720"/>
            <a:ext cx="5378140" cy="3094117"/>
          </a:xfrm>
          <a:prstGeom prst="rect">
            <a:avLst/>
          </a:prstGeom>
          <a:noFill/>
        </p:spPr>
        <p:txBody>
          <a:bodyPr wrap="square" rtlCol="0">
            <a:spAutoFit/>
          </a:bodyPr>
          <a:lstStyle/>
          <a:p>
            <a:pPr marR="0" lvl="0">
              <a:lnSpc>
                <a:spcPct val="107000"/>
              </a:lnSpc>
              <a:spcBef>
                <a:spcPts val="200"/>
              </a:spcBef>
              <a:spcAft>
                <a:spcPts val="0"/>
              </a:spcAft>
            </a:pPr>
            <a:r>
              <a:rPr lang="en-US" b="1">
                <a:solidFill>
                  <a:srgbClr val="1F4E79"/>
                </a:solidFill>
                <a:latin typeface="Calibri" panose="020F0502020204030204" pitchFamily="34" charset="0"/>
                <a:cs typeface="Calibri" panose="020F0502020204030204" pitchFamily="34" charset="0"/>
              </a:rPr>
              <a:t>API Management</a:t>
            </a:r>
          </a:p>
          <a:p>
            <a:pPr marR="0" lvl="0">
              <a:lnSpc>
                <a:spcPct val="107000"/>
              </a:lnSpc>
              <a:spcBef>
                <a:spcPts val="200"/>
              </a:spcBef>
              <a:spcAft>
                <a:spcPts val="0"/>
              </a:spcAft>
            </a:pPr>
            <a:r>
              <a:rPr lang="en-US">
                <a:solidFill>
                  <a:schemeClr val="accent6">
                    <a:lumMod val="50000"/>
                  </a:schemeClr>
                </a:solidFill>
                <a:latin typeface="Calibri" panose="020F0502020204030204" pitchFamily="34" charset="0"/>
                <a:cs typeface="Arial" panose="020B0604020202020204" pitchFamily="34" charset="0"/>
              </a:rPr>
              <a:t>API management is the process of developing, designing, monitoring, testing, securing, and analyzing APIs for organizations. API management platforms provide a robust set of software and processes  with this functionality, hosted on premises, in the cloud, or a hybrid environment.</a:t>
            </a:r>
          </a:p>
          <a:p>
            <a:pPr marR="0" lvl="0">
              <a:lnSpc>
                <a:spcPct val="107000"/>
              </a:lnSpc>
              <a:spcBef>
                <a:spcPts val="200"/>
              </a:spcBef>
              <a:spcAft>
                <a:spcPts val="0"/>
              </a:spcAft>
            </a:pPr>
            <a:r>
              <a:rPr lang="en-US">
                <a:solidFill>
                  <a:schemeClr val="accent6">
                    <a:lumMod val="50000"/>
                  </a:schemeClr>
                </a:solidFill>
                <a:latin typeface="Calibri" panose="020F0502020204030204" pitchFamily="34" charset="0"/>
                <a:cs typeface="Arial" panose="020B0604020202020204" pitchFamily="34" charset="0"/>
              </a:rPr>
              <a:t>In effect, API management platforms are used to govern an enterprise’s entire API ecosystem, managing the API lifecycle from beginning to end.</a:t>
            </a:r>
          </a:p>
        </p:txBody>
      </p:sp>
      <p:pic>
        <p:nvPicPr>
          <p:cNvPr id="12" name="Picture 11">
            <a:extLst>
              <a:ext uri="{FF2B5EF4-FFF2-40B4-BE49-F238E27FC236}">
                <a16:creationId xmlns:a16="http://schemas.microsoft.com/office/drawing/2014/main" id="{E537B9E2-0F9F-B279-439C-8BB6B6E5FFF0}"/>
              </a:ext>
            </a:extLst>
          </p:cNvPr>
          <p:cNvPicPr>
            <a:picLocks noChangeAspect="1"/>
          </p:cNvPicPr>
          <p:nvPr/>
        </p:nvPicPr>
        <p:blipFill>
          <a:blip r:embed="rId2"/>
          <a:stretch>
            <a:fillRect/>
          </a:stretch>
        </p:blipFill>
        <p:spPr>
          <a:xfrm>
            <a:off x="10224562" y="590689"/>
            <a:ext cx="1501505" cy="593031"/>
          </a:xfrm>
          <a:prstGeom prst="rect">
            <a:avLst/>
          </a:prstGeom>
        </p:spPr>
      </p:pic>
      <p:sp>
        <p:nvSpPr>
          <p:cNvPr id="10" name="Footer Placeholder 3">
            <a:extLst>
              <a:ext uri="{FF2B5EF4-FFF2-40B4-BE49-F238E27FC236}">
                <a16:creationId xmlns:a16="http://schemas.microsoft.com/office/drawing/2014/main" id="{33C7AB80-7AA8-238E-B4BE-A398C9B1349A}"/>
              </a:ext>
            </a:extLst>
          </p:cNvPr>
          <p:cNvSpPr>
            <a:spLocks noGrp="1"/>
          </p:cNvSpPr>
          <p:nvPr>
            <p:ph type="ftr" sz="quarter" idx="11"/>
          </p:nvPr>
        </p:nvSpPr>
        <p:spPr>
          <a:xfrm>
            <a:off x="581192" y="5951811"/>
            <a:ext cx="6917210" cy="365125"/>
          </a:xfrm>
        </p:spPr>
        <p:txBody>
          <a:bodyPr/>
          <a:lstStyle/>
          <a:p>
            <a:r>
              <a:rPr lang="en-US"/>
              <a:t>Hayyan Horizons Company Profile</a:t>
            </a:r>
          </a:p>
        </p:txBody>
      </p:sp>
    </p:spTree>
    <p:extLst>
      <p:ext uri="{BB962C8B-B14F-4D97-AF65-F5344CB8AC3E}">
        <p14:creationId xmlns:p14="http://schemas.microsoft.com/office/powerpoint/2010/main" val="28850609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2AA4D852-9809-9081-5A8B-78F028BD347B}"/>
              </a:ext>
            </a:extLst>
          </p:cNvPr>
          <p:cNvSpPr>
            <a:spLocks noGrp="1"/>
          </p:cNvSpPr>
          <p:nvPr>
            <p:ph type="ftr" sz="quarter" idx="11"/>
          </p:nvPr>
        </p:nvSpPr>
        <p:spPr/>
        <p:txBody>
          <a:bodyPr/>
          <a:lstStyle/>
          <a:p>
            <a:r>
              <a:rPr lang="en-US"/>
              <a:t>Hayyan Horizons </a:t>
            </a:r>
            <a:r>
              <a:rPr lang="en-US">
                <a:solidFill>
                  <a:srgbClr val="58B6C0"/>
                </a:solidFill>
              </a:rPr>
              <a:t>Company</a:t>
            </a:r>
            <a:r>
              <a:rPr lang="en-US"/>
              <a:t> Profile</a:t>
            </a:r>
          </a:p>
        </p:txBody>
      </p:sp>
      <p:sp>
        <p:nvSpPr>
          <p:cNvPr id="5" name="TextBox 4">
            <a:extLst>
              <a:ext uri="{FF2B5EF4-FFF2-40B4-BE49-F238E27FC236}">
                <a16:creationId xmlns:a16="http://schemas.microsoft.com/office/drawing/2014/main" id="{7AB48FB2-DCFB-4A36-A885-1F230A4D2675}"/>
              </a:ext>
            </a:extLst>
          </p:cNvPr>
          <p:cNvSpPr txBox="1"/>
          <p:nvPr/>
        </p:nvSpPr>
        <p:spPr>
          <a:xfrm>
            <a:off x="581192" y="1306287"/>
            <a:ext cx="5596870" cy="3931910"/>
          </a:xfrm>
          <a:prstGeom prst="rect">
            <a:avLst/>
          </a:prstGeom>
          <a:noFill/>
        </p:spPr>
        <p:txBody>
          <a:bodyPr wrap="square" rtlCol="0">
            <a:spAutoFit/>
          </a:bodyPr>
          <a:lstStyle/>
          <a:p>
            <a:pPr marR="0" lvl="0" rtl="0">
              <a:lnSpc>
                <a:spcPct val="107000"/>
              </a:lnSpc>
              <a:spcBef>
                <a:spcPts val="200"/>
              </a:spcBef>
              <a:spcAft>
                <a:spcPts val="0"/>
              </a:spcAft>
            </a:pPr>
            <a:r>
              <a:rPr lang="en-US" sz="1800" b="1">
                <a:solidFill>
                  <a:srgbClr val="1F4E79"/>
                </a:solidFill>
                <a:effectLst/>
                <a:latin typeface="Calibri" panose="020F0502020204030204" pitchFamily="34" charset="0"/>
                <a:ea typeface="Calibri" panose="020F0502020204030204" pitchFamily="34" charset="0"/>
                <a:cs typeface="Calibri" panose="020F0502020204030204" pitchFamily="34" charset="0"/>
              </a:rPr>
              <a:t>     Database Activity Monitoring</a:t>
            </a:r>
          </a:p>
          <a:p>
            <a:pPr marL="280988" marR="0">
              <a:lnSpc>
                <a:spcPct val="107000"/>
              </a:lnSpc>
              <a:spcBef>
                <a:spcPts val="0"/>
              </a:spcBef>
              <a:spcAft>
                <a:spcPts val="800"/>
              </a:spcAft>
            </a:pPr>
            <a:r>
              <a:rPr lang="en-US">
                <a:solidFill>
                  <a:srgbClr val="002B5C"/>
                </a:solidFill>
                <a:latin typeface="Calibri" panose="020F0502020204030204" pitchFamily="34" charset="0"/>
                <a:cs typeface="Arial" panose="020B0604020202020204" pitchFamily="34" charset="0"/>
              </a:rPr>
              <a:t>Database Activity Monitoring (DAM) enables real‐time tracking of user actions and changes made to databases to ensure compliance‐ready environment and increased visibility into activity across multiple data silos.</a:t>
            </a:r>
            <a:br>
              <a:rPr lang="en-US">
                <a:solidFill>
                  <a:srgbClr val="002B5C"/>
                </a:solidFill>
                <a:latin typeface="Calibri" panose="020F0502020204030204" pitchFamily="34" charset="0"/>
                <a:cs typeface="Arial" panose="020B0604020202020204" pitchFamily="34" charset="0"/>
              </a:rPr>
            </a:br>
            <a:r>
              <a:rPr lang="en-US">
                <a:solidFill>
                  <a:srgbClr val="002B5C"/>
                </a:solidFill>
                <a:latin typeface="Calibri" panose="020F0502020204030204" pitchFamily="34" charset="0"/>
                <a:cs typeface="Arial" panose="020B0604020202020204" pitchFamily="34" charset="0"/>
              </a:rPr>
              <a:t>DAM can audit not only database user activity but also application users when applications (such as SAP, Salesforce, Siebel, Workday, or others) are connected to the database with a single database user. The comprehensive interface and flexible rules make it easy to define monitoring policies for separate database objects.</a:t>
            </a:r>
          </a:p>
        </p:txBody>
      </p:sp>
      <p:sp>
        <p:nvSpPr>
          <p:cNvPr id="6" name="TextBox 5">
            <a:extLst>
              <a:ext uri="{FF2B5EF4-FFF2-40B4-BE49-F238E27FC236}">
                <a16:creationId xmlns:a16="http://schemas.microsoft.com/office/drawing/2014/main" id="{F85F593F-F54A-C3FF-42FE-A0D341919F72}"/>
              </a:ext>
            </a:extLst>
          </p:cNvPr>
          <p:cNvSpPr txBox="1"/>
          <p:nvPr/>
        </p:nvSpPr>
        <p:spPr>
          <a:xfrm>
            <a:off x="6178062" y="1306287"/>
            <a:ext cx="5645426" cy="2281266"/>
          </a:xfrm>
          <a:prstGeom prst="rect">
            <a:avLst/>
          </a:prstGeom>
          <a:noFill/>
        </p:spPr>
        <p:txBody>
          <a:bodyPr wrap="square" rtlCol="0">
            <a:spAutoFit/>
          </a:bodyPr>
          <a:lstStyle/>
          <a:p>
            <a:pPr marR="0" lvl="0" rtl="0">
              <a:lnSpc>
                <a:spcPct val="107000"/>
              </a:lnSpc>
              <a:spcBef>
                <a:spcPts val="200"/>
              </a:spcBef>
              <a:spcAft>
                <a:spcPts val="0"/>
              </a:spcAft>
            </a:pPr>
            <a:r>
              <a:rPr lang="en-US" sz="1800" b="1">
                <a:solidFill>
                  <a:srgbClr val="1F4E79"/>
                </a:solidFill>
                <a:effectLst/>
                <a:latin typeface="Calibri" panose="020F0502020204030204" pitchFamily="34" charset="0"/>
                <a:ea typeface="Calibri" panose="020F0502020204030204" pitchFamily="34" charset="0"/>
                <a:cs typeface="Calibri" panose="020F0502020204030204" pitchFamily="34" charset="0"/>
              </a:rPr>
              <a:t>        </a:t>
            </a:r>
            <a:r>
              <a:rPr lang="en-US" sz="1800" b="1" err="1">
                <a:solidFill>
                  <a:srgbClr val="1F4E79"/>
                </a:solidFill>
                <a:effectLst/>
                <a:latin typeface="Calibri" panose="020F0502020204030204" pitchFamily="34" charset="0"/>
                <a:ea typeface="Calibri" panose="020F0502020204030204" pitchFamily="34" charset="0"/>
                <a:cs typeface="Calibri" panose="020F0502020204030204" pitchFamily="34" charset="0"/>
              </a:rPr>
              <a:t>DataSunrise</a:t>
            </a:r>
            <a:r>
              <a:rPr lang="en-US" sz="1800" b="1">
                <a:solidFill>
                  <a:srgbClr val="1F4E79"/>
                </a:solidFill>
                <a:effectLst/>
                <a:latin typeface="Calibri" panose="020F0502020204030204" pitchFamily="34" charset="0"/>
                <a:ea typeface="Calibri" panose="020F0502020204030204" pitchFamily="34" charset="0"/>
                <a:cs typeface="Calibri" panose="020F0502020204030204" pitchFamily="34" charset="0"/>
              </a:rPr>
              <a:t> </a:t>
            </a:r>
          </a:p>
          <a:p>
            <a:pPr marL="457200" marR="0">
              <a:lnSpc>
                <a:spcPct val="115000"/>
              </a:lnSpc>
              <a:spcBef>
                <a:spcPts val="0"/>
              </a:spcBef>
              <a:spcAft>
                <a:spcPts val="0"/>
              </a:spcAft>
            </a:pPr>
            <a:r>
              <a:rPr lang="en-US" sz="1800" err="1">
                <a:solidFill>
                  <a:srgbClr val="002B5C"/>
                </a:solidFill>
                <a:effectLst/>
                <a:latin typeface="Calibri" panose="020F0502020204030204" pitchFamily="34" charset="0"/>
                <a:ea typeface="Calibri" panose="020F0502020204030204" pitchFamily="34" charset="0"/>
                <a:cs typeface="Arial" panose="020B0604020202020204" pitchFamily="34" charset="0"/>
              </a:rPr>
              <a:t>DataSunrise</a:t>
            </a:r>
            <a:r>
              <a:rPr lang="en-US" sz="1800">
                <a:solidFill>
                  <a:srgbClr val="002B5C"/>
                </a:solidFill>
                <a:effectLst/>
                <a:latin typeface="Calibri" panose="020F0502020204030204" pitchFamily="34" charset="0"/>
                <a:ea typeface="Calibri" panose="020F0502020204030204" pitchFamily="34" charset="0"/>
                <a:cs typeface="Arial" panose="020B0604020202020204" pitchFamily="34" charset="0"/>
              </a:rPr>
              <a:t> is an innovative software company dedicated to delivering data security products. Our company was founded by a talented team with strong background in enterprise security, data protection and database</a:t>
            </a:r>
            <a:br>
              <a:rPr lang="en-US" sz="1800">
                <a:solidFill>
                  <a:srgbClr val="002B5C"/>
                </a:solidFill>
                <a:effectLst/>
                <a:latin typeface="Calibri" panose="020F0502020204030204" pitchFamily="34" charset="0"/>
                <a:ea typeface="Calibri" panose="020F0502020204030204" pitchFamily="34" charset="0"/>
                <a:cs typeface="Arial" panose="020B0604020202020204" pitchFamily="34" charset="0"/>
              </a:rPr>
            </a:br>
            <a:r>
              <a:rPr lang="en-US" sz="1800">
                <a:solidFill>
                  <a:srgbClr val="002B5C"/>
                </a:solidFill>
                <a:effectLst/>
                <a:latin typeface="Calibri" panose="020F0502020204030204" pitchFamily="34" charset="0"/>
                <a:ea typeface="Calibri" panose="020F0502020204030204" pitchFamily="34" charset="0"/>
                <a:cs typeface="Arial" panose="020B0604020202020204" pitchFamily="34" charset="0"/>
              </a:rPr>
              <a:t>management systems</a:t>
            </a:r>
            <a:endParaRPr lang="en-US" sz="1800">
              <a:effectLst/>
              <a:latin typeface="Calibri" panose="020F0502020204030204" pitchFamily="34" charset="0"/>
              <a:ea typeface="Calibri" panose="020F0502020204030204" pitchFamily="34" charset="0"/>
              <a:cs typeface="Arial" panose="020B0604020202020204" pitchFamily="34" charset="0"/>
            </a:endParaRPr>
          </a:p>
        </p:txBody>
      </p:sp>
      <p:pic>
        <p:nvPicPr>
          <p:cNvPr id="8" name="Picture 7" descr="Logo, company name&#10;&#10;Description automatically generated">
            <a:extLst>
              <a:ext uri="{FF2B5EF4-FFF2-40B4-BE49-F238E27FC236}">
                <a16:creationId xmlns:a16="http://schemas.microsoft.com/office/drawing/2014/main" id="{B0643147-ED35-2B11-6855-571C91EAA753}"/>
              </a:ext>
            </a:extLst>
          </p:cNvPr>
          <p:cNvPicPr>
            <a:picLocks noChangeAspect="1"/>
          </p:cNvPicPr>
          <p:nvPr/>
        </p:nvPicPr>
        <p:blipFill rotWithShape="1">
          <a:blip r:embed="rId2"/>
          <a:srcRect t="12274" b="17636"/>
          <a:stretch/>
        </p:blipFill>
        <p:spPr>
          <a:xfrm>
            <a:off x="9946433" y="466531"/>
            <a:ext cx="1877055" cy="839756"/>
          </a:xfrm>
          <a:prstGeom prst="rect">
            <a:avLst/>
          </a:prstGeom>
        </p:spPr>
      </p:pic>
    </p:spTree>
    <p:extLst>
      <p:ext uri="{BB962C8B-B14F-4D97-AF65-F5344CB8AC3E}">
        <p14:creationId xmlns:p14="http://schemas.microsoft.com/office/powerpoint/2010/main" val="17748945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10BB1B8-77C8-E0C8-23DC-BEF738AA3F4C}"/>
              </a:ext>
            </a:extLst>
          </p:cNvPr>
          <p:cNvSpPr>
            <a:spLocks noGrp="1"/>
          </p:cNvSpPr>
          <p:nvPr>
            <p:ph type="ftr" sz="quarter" idx="11"/>
          </p:nvPr>
        </p:nvSpPr>
        <p:spPr/>
        <p:txBody>
          <a:bodyPr/>
          <a:lstStyle/>
          <a:p>
            <a:r>
              <a:rPr lang="en-US"/>
              <a:t>Hayyan Horizons Company Profile</a:t>
            </a:r>
          </a:p>
        </p:txBody>
      </p:sp>
      <p:sp>
        <p:nvSpPr>
          <p:cNvPr id="4" name="TextBox 3">
            <a:extLst>
              <a:ext uri="{FF2B5EF4-FFF2-40B4-BE49-F238E27FC236}">
                <a16:creationId xmlns:a16="http://schemas.microsoft.com/office/drawing/2014/main" id="{BC4A1ACB-C077-C701-7FE5-7ACA55C84A30}"/>
              </a:ext>
            </a:extLst>
          </p:cNvPr>
          <p:cNvSpPr txBox="1"/>
          <p:nvPr/>
        </p:nvSpPr>
        <p:spPr>
          <a:xfrm>
            <a:off x="6651812" y="1183720"/>
            <a:ext cx="5131888" cy="1586653"/>
          </a:xfrm>
          <a:prstGeom prst="rect">
            <a:avLst/>
          </a:prstGeom>
          <a:noFill/>
        </p:spPr>
        <p:txBody>
          <a:bodyPr wrap="square" rtlCol="0">
            <a:spAutoFit/>
          </a:bodyPr>
          <a:lstStyle/>
          <a:p>
            <a:pPr>
              <a:lnSpc>
                <a:spcPct val="107000"/>
              </a:lnSpc>
              <a:spcBef>
                <a:spcPts val="200"/>
              </a:spcBef>
            </a:pPr>
            <a:r>
              <a:rPr lang="en-US" b="1">
                <a:solidFill>
                  <a:srgbClr val="1F4E79"/>
                </a:solidFill>
                <a:latin typeface="Calibri" panose="020F0502020204030204" pitchFamily="34" charset="0"/>
                <a:cs typeface="Calibri" panose="020F0502020204030204" pitchFamily="34" charset="0"/>
              </a:rPr>
              <a:t>Darktrace NDR</a:t>
            </a:r>
          </a:p>
          <a:p>
            <a:pPr>
              <a:lnSpc>
                <a:spcPct val="107000"/>
              </a:lnSpc>
              <a:spcBef>
                <a:spcPts val="200"/>
              </a:spcBef>
            </a:pPr>
            <a:r>
              <a:rPr lang="en-US">
                <a:solidFill>
                  <a:srgbClr val="002B5C"/>
                </a:solidFill>
                <a:latin typeface="Calibri" panose="020F0502020204030204" pitchFamily="34" charset="0"/>
                <a:cs typeface="Arial" panose="020B0604020202020204" pitchFamily="34" charset="0"/>
              </a:rPr>
              <a:t>Darktrace/Network builds an evolving understanding of you. By learning all the interactions that take place in your network, it detects and responds to unpredictable and novel cyber-threats.</a:t>
            </a:r>
          </a:p>
        </p:txBody>
      </p:sp>
      <p:pic>
        <p:nvPicPr>
          <p:cNvPr id="7" name="Picture 6">
            <a:extLst>
              <a:ext uri="{FF2B5EF4-FFF2-40B4-BE49-F238E27FC236}">
                <a16:creationId xmlns:a16="http://schemas.microsoft.com/office/drawing/2014/main" id="{1D3AD936-2CBD-FD99-A969-9BAB9D2E4E21}"/>
              </a:ext>
            </a:extLst>
          </p:cNvPr>
          <p:cNvPicPr>
            <a:picLocks noChangeAspect="1"/>
          </p:cNvPicPr>
          <p:nvPr/>
        </p:nvPicPr>
        <p:blipFill>
          <a:blip r:embed="rId2"/>
          <a:stretch>
            <a:fillRect/>
          </a:stretch>
        </p:blipFill>
        <p:spPr>
          <a:xfrm>
            <a:off x="9741159" y="666116"/>
            <a:ext cx="2042541" cy="356481"/>
          </a:xfrm>
          <a:prstGeom prst="rect">
            <a:avLst/>
          </a:prstGeom>
        </p:spPr>
      </p:pic>
      <p:sp>
        <p:nvSpPr>
          <p:cNvPr id="8" name="TextBox 7">
            <a:extLst>
              <a:ext uri="{FF2B5EF4-FFF2-40B4-BE49-F238E27FC236}">
                <a16:creationId xmlns:a16="http://schemas.microsoft.com/office/drawing/2014/main" id="{B551AAB8-074C-89C0-6856-E694066974BD}"/>
              </a:ext>
            </a:extLst>
          </p:cNvPr>
          <p:cNvSpPr txBox="1"/>
          <p:nvPr/>
        </p:nvSpPr>
        <p:spPr>
          <a:xfrm>
            <a:off x="717860" y="1183720"/>
            <a:ext cx="5378140" cy="3094117"/>
          </a:xfrm>
          <a:prstGeom prst="rect">
            <a:avLst/>
          </a:prstGeom>
          <a:noFill/>
        </p:spPr>
        <p:txBody>
          <a:bodyPr wrap="square" rtlCol="0">
            <a:spAutoFit/>
          </a:bodyPr>
          <a:lstStyle/>
          <a:p>
            <a:pPr marR="0" lvl="0">
              <a:lnSpc>
                <a:spcPct val="107000"/>
              </a:lnSpc>
              <a:spcBef>
                <a:spcPts val="200"/>
              </a:spcBef>
              <a:spcAft>
                <a:spcPts val="0"/>
              </a:spcAft>
            </a:pPr>
            <a:r>
              <a:rPr lang="en-US" b="1">
                <a:solidFill>
                  <a:srgbClr val="1F4E79"/>
                </a:solidFill>
                <a:latin typeface="Calibri" panose="020F0502020204030204" pitchFamily="34" charset="0"/>
                <a:cs typeface="Calibri" panose="020F0502020204030204" pitchFamily="34" charset="0"/>
              </a:rPr>
              <a:t>Network Detection and Response (NDR)</a:t>
            </a:r>
          </a:p>
          <a:p>
            <a:pPr marR="0" lvl="0">
              <a:lnSpc>
                <a:spcPct val="107000"/>
              </a:lnSpc>
              <a:spcBef>
                <a:spcPts val="200"/>
              </a:spcBef>
              <a:spcAft>
                <a:spcPts val="0"/>
              </a:spcAft>
            </a:pPr>
            <a:r>
              <a:rPr lang="en-US">
                <a:solidFill>
                  <a:srgbClr val="002B5C"/>
                </a:solidFill>
                <a:latin typeface="Calibri" panose="020F0502020204030204" pitchFamily="34" charset="0"/>
                <a:cs typeface="Arial" panose="020B0604020202020204" pitchFamily="34" charset="0"/>
              </a:rPr>
              <a:t>Network detection and response (NDR) solutions are designed to detect cyber threats on corporate networks using artificial intelligence (AI), machine learning (ML), and data analytics. </a:t>
            </a:r>
          </a:p>
          <a:p>
            <a:pPr marR="0" lvl="0">
              <a:lnSpc>
                <a:spcPct val="107000"/>
              </a:lnSpc>
              <a:spcBef>
                <a:spcPts val="200"/>
              </a:spcBef>
              <a:spcAft>
                <a:spcPts val="0"/>
              </a:spcAft>
            </a:pPr>
            <a:r>
              <a:rPr lang="en-US">
                <a:solidFill>
                  <a:srgbClr val="002B5C"/>
                </a:solidFill>
                <a:latin typeface="Calibri" panose="020F0502020204030204" pitchFamily="34" charset="0"/>
                <a:cs typeface="Arial" panose="020B0604020202020204" pitchFamily="34" charset="0"/>
              </a:rPr>
              <a:t>These tools build models of normal behavior by continuously analyzing network north/south traffic that crosses the enterprise perimeter as well as east/west lateral traffic, and then use these models to identify anomalous or suspicious traffic patterns.</a:t>
            </a:r>
          </a:p>
        </p:txBody>
      </p:sp>
    </p:spTree>
    <p:extLst>
      <p:ext uri="{BB962C8B-B14F-4D97-AF65-F5344CB8AC3E}">
        <p14:creationId xmlns:p14="http://schemas.microsoft.com/office/powerpoint/2010/main" val="6698212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F05FE8D6-8CAB-D025-B0B3-1E756E394316}"/>
              </a:ext>
            </a:extLst>
          </p:cNvPr>
          <p:cNvSpPr>
            <a:spLocks noGrp="1"/>
          </p:cNvSpPr>
          <p:nvPr>
            <p:ph type="ftr" sz="quarter" idx="11"/>
          </p:nvPr>
        </p:nvSpPr>
        <p:spPr/>
        <p:txBody>
          <a:bodyPr/>
          <a:lstStyle/>
          <a:p>
            <a:r>
              <a:rPr lang="en-US"/>
              <a:t>Hayyan Horizons Company Profile</a:t>
            </a:r>
          </a:p>
        </p:txBody>
      </p:sp>
      <p:sp>
        <p:nvSpPr>
          <p:cNvPr id="5" name="TextBox 4">
            <a:extLst>
              <a:ext uri="{FF2B5EF4-FFF2-40B4-BE49-F238E27FC236}">
                <a16:creationId xmlns:a16="http://schemas.microsoft.com/office/drawing/2014/main" id="{DCCFEC75-939A-815C-DF81-C6B84CCFA249}"/>
              </a:ext>
            </a:extLst>
          </p:cNvPr>
          <p:cNvSpPr txBox="1"/>
          <p:nvPr/>
        </p:nvSpPr>
        <p:spPr>
          <a:xfrm>
            <a:off x="6279476" y="1307707"/>
            <a:ext cx="5613008" cy="3339504"/>
          </a:xfrm>
          <a:prstGeom prst="rect">
            <a:avLst/>
          </a:prstGeom>
          <a:noFill/>
        </p:spPr>
        <p:txBody>
          <a:bodyPr wrap="square" rtlCol="0">
            <a:spAutoFit/>
          </a:bodyPr>
          <a:lstStyle/>
          <a:p>
            <a:pPr marR="0" lvl="0" rtl="0">
              <a:lnSpc>
                <a:spcPct val="107000"/>
              </a:lnSpc>
              <a:spcBef>
                <a:spcPts val="200"/>
              </a:spcBef>
              <a:spcAft>
                <a:spcPts val="0"/>
              </a:spcAft>
            </a:pPr>
            <a:r>
              <a:rPr lang="en-US" sz="1800" b="1">
                <a:solidFill>
                  <a:srgbClr val="1F4E79"/>
                </a:solidFill>
                <a:effectLst/>
                <a:latin typeface="Calibri" panose="020F0502020204030204" pitchFamily="34" charset="0"/>
                <a:ea typeface="Calibri" panose="020F0502020204030204" pitchFamily="34" charset="0"/>
                <a:cs typeface="Calibri" panose="020F0502020204030204" pitchFamily="34" charset="0"/>
              </a:rPr>
              <a:t>         ExtraHop </a:t>
            </a:r>
          </a:p>
          <a:p>
            <a:pPr marL="457200" marR="0">
              <a:lnSpc>
                <a:spcPct val="115000"/>
              </a:lnSpc>
              <a:spcBef>
                <a:spcPts val="0"/>
              </a:spcBef>
              <a:spcAft>
                <a:spcPts val="800"/>
              </a:spcAft>
            </a:pPr>
            <a:r>
              <a:rPr lang="en-US" sz="1800">
                <a:solidFill>
                  <a:srgbClr val="002B5C"/>
                </a:solidFill>
                <a:effectLst/>
                <a:latin typeface="Calibri" panose="020F0502020204030204" pitchFamily="34" charset="0"/>
                <a:ea typeface="Calibri" panose="020F0502020204030204" pitchFamily="34" charset="0"/>
                <a:cs typeface="Arial" panose="020B0604020202020204" pitchFamily="34" charset="0"/>
              </a:rPr>
              <a:t>ExtraHop provides cloud-native network detection and response for the hybrid enterprise. Their breakthrough approach analyzes all network interactions and applies cloud-scale machine learning for complete visibility, real-time detection, and intelligent response. </a:t>
            </a:r>
            <a:endParaRPr lang="en-US" sz="1800">
              <a:effectLst/>
              <a:latin typeface="Calibri" panose="020F0502020204030204" pitchFamily="34" charset="0"/>
              <a:ea typeface="Calibri" panose="020F0502020204030204" pitchFamily="34" charset="0"/>
              <a:cs typeface="Arial" panose="020B0604020202020204" pitchFamily="34" charset="0"/>
            </a:endParaRPr>
          </a:p>
          <a:p>
            <a:pPr marL="457200" marR="0">
              <a:lnSpc>
                <a:spcPct val="115000"/>
              </a:lnSpc>
              <a:spcBef>
                <a:spcPts val="0"/>
              </a:spcBef>
              <a:spcAft>
                <a:spcPts val="0"/>
              </a:spcAft>
            </a:pPr>
            <a:r>
              <a:rPr lang="en-US" sz="1800">
                <a:solidFill>
                  <a:srgbClr val="002B5C"/>
                </a:solidFill>
                <a:effectLst/>
                <a:latin typeface="Calibri" panose="020F0502020204030204" pitchFamily="34" charset="0"/>
                <a:ea typeface="Calibri" panose="020F0502020204030204" pitchFamily="34" charset="0"/>
                <a:cs typeface="Arial" panose="020B0604020202020204" pitchFamily="34" charset="0"/>
              </a:rPr>
              <a:t>ExtraHop help the world's leading enterprises rise above the noise of alerts, organizational silos, and runaway technology.</a:t>
            </a:r>
            <a:endParaRPr lang="en-US" sz="1800">
              <a:effectLst/>
              <a:latin typeface="Calibri" panose="020F0502020204030204" pitchFamily="34" charset="0"/>
              <a:ea typeface="Calibri" panose="020F0502020204030204" pitchFamily="34" charset="0"/>
              <a:cs typeface="Arial" panose="020B0604020202020204" pitchFamily="34" charset="0"/>
            </a:endParaRPr>
          </a:p>
        </p:txBody>
      </p:sp>
      <p:sp>
        <p:nvSpPr>
          <p:cNvPr id="6" name="TextBox 5">
            <a:extLst>
              <a:ext uri="{FF2B5EF4-FFF2-40B4-BE49-F238E27FC236}">
                <a16:creationId xmlns:a16="http://schemas.microsoft.com/office/drawing/2014/main" id="{384C7A0A-9DB2-BCAD-0F12-1DDA3B038408}"/>
              </a:ext>
            </a:extLst>
          </p:cNvPr>
          <p:cNvSpPr txBox="1"/>
          <p:nvPr/>
        </p:nvSpPr>
        <p:spPr>
          <a:xfrm>
            <a:off x="299516" y="877832"/>
            <a:ext cx="5796484" cy="2578335"/>
          </a:xfrm>
          <a:prstGeom prst="rect">
            <a:avLst/>
          </a:prstGeom>
          <a:noFill/>
        </p:spPr>
        <p:txBody>
          <a:bodyPr wrap="square" rtlCol="0">
            <a:spAutoFit/>
          </a:bodyPr>
          <a:lstStyle/>
          <a:p>
            <a:pPr marL="457200" marR="0">
              <a:lnSpc>
                <a:spcPct val="107000"/>
              </a:lnSpc>
              <a:spcBef>
                <a:spcPts val="0"/>
              </a:spcBef>
              <a:spcAft>
                <a:spcPts val="800"/>
              </a:spcAft>
            </a:pPr>
            <a:r>
              <a:rPr lang="en-US" sz="1800" dirty="0">
                <a:solidFill>
                  <a:srgbClr val="002B5C"/>
                </a:solidFill>
                <a:effectLst/>
                <a:latin typeface="Calibri" panose="020F0502020204030204" pitchFamily="34" charset="0"/>
                <a:ea typeface="Calibri" panose="020F0502020204030204" pitchFamily="34" charset="0"/>
                <a:cs typeface="Arial" panose="020B0604020202020204" pitchFamily="34" charset="0"/>
              </a:rPr>
              <a:t>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R="0" lvl="0">
              <a:lnSpc>
                <a:spcPct val="107000"/>
              </a:lnSpc>
              <a:spcBef>
                <a:spcPts val="200"/>
              </a:spcBef>
              <a:spcAft>
                <a:spcPts val="0"/>
              </a:spcAft>
            </a:pPr>
            <a:r>
              <a:rPr lang="en-US" sz="1800" b="1" dirty="0">
                <a:solidFill>
                  <a:srgbClr val="1F4E79"/>
                </a:solidFill>
                <a:effectLst/>
                <a:latin typeface="Calibri" panose="020F0502020204030204" pitchFamily="34" charset="0"/>
                <a:ea typeface="Calibri" panose="020F0502020204030204" pitchFamily="34" charset="0"/>
                <a:cs typeface="Calibri" panose="020F0502020204030204" pitchFamily="34" charset="0"/>
              </a:rPr>
              <a:t>         Network Detection and Response (NDR)</a:t>
            </a:r>
          </a:p>
          <a:p>
            <a:pPr marL="457200" marR="0">
              <a:lnSpc>
                <a:spcPct val="107000"/>
              </a:lnSpc>
              <a:spcBef>
                <a:spcPts val="0"/>
              </a:spcBef>
              <a:spcAft>
                <a:spcPts val="800"/>
              </a:spcAft>
            </a:pPr>
            <a:r>
              <a:rPr lang="en-US" sz="1800" dirty="0">
                <a:solidFill>
                  <a:srgbClr val="002B5C"/>
                </a:solidFill>
                <a:effectLst/>
                <a:latin typeface="Calibri" panose="020F0502020204030204" pitchFamily="34" charset="0"/>
                <a:ea typeface="Calibri" panose="020F0502020204030204" pitchFamily="34" charset="0"/>
                <a:cs typeface="Arial" panose="020B0604020202020204" pitchFamily="34" charset="0"/>
              </a:rPr>
              <a:t>Network detection and response (NDR) is a progressive security solution for obtaining full visibility to both known and unknown threats that cross your network. NDR provides centralized, machine-based analysis of network traffic, and response solutions, including efficient workflows and automation.</a:t>
            </a:r>
            <a:endParaRPr lang="en-US" sz="18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1026" name="Picture 2" descr="ExtraHop DHCP - Cyderes Documentation">
            <a:extLst>
              <a:ext uri="{FF2B5EF4-FFF2-40B4-BE49-F238E27FC236}">
                <a16:creationId xmlns:a16="http://schemas.microsoft.com/office/drawing/2014/main" id="{0A30873C-C1A2-A7EE-F79A-496439FCE88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4971" b="29203"/>
          <a:stretch/>
        </p:blipFill>
        <p:spPr bwMode="auto">
          <a:xfrm>
            <a:off x="9547122" y="655494"/>
            <a:ext cx="2168501" cy="4446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73545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1">
            <a:extLst>
              <a:ext uri="{FF2B5EF4-FFF2-40B4-BE49-F238E27FC236}">
                <a16:creationId xmlns:a16="http://schemas.microsoft.com/office/drawing/2014/main" id="{45D8A915-CD44-3580-FBF8-D962DC8BF847}"/>
              </a:ext>
            </a:extLst>
          </p:cNvPr>
          <p:cNvSpPr txBox="1">
            <a:spLocks/>
          </p:cNvSpPr>
          <p:nvPr/>
        </p:nvSpPr>
        <p:spPr>
          <a:xfrm>
            <a:off x="581192" y="5951811"/>
            <a:ext cx="6917210" cy="365125"/>
          </a:xfrm>
          <a:prstGeom prst="rect">
            <a:avLst/>
          </a:prstGeom>
        </p:spPr>
        <p:txBody>
          <a:bodyPr vert="horz" lIns="91440" tIns="45720" rIns="91440" bIns="45720" rtlCol="0" anchor="ctr"/>
          <a:lstStyle>
            <a:defPPr>
              <a:defRPr lang="en-US"/>
            </a:defPPr>
            <a:lvl1pPr marL="0" algn="l" defTabSz="457200" rtl="0" eaLnBrk="1" latinLnBrk="0" hangingPunct="1">
              <a:defRPr sz="900" kern="1200" cap="all">
                <a:solidFill>
                  <a:schemeClr val="accent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Hayyan Horizons Company Profile</a:t>
            </a:r>
          </a:p>
        </p:txBody>
      </p:sp>
      <p:sp>
        <p:nvSpPr>
          <p:cNvPr id="8" name="TextBox 7">
            <a:extLst>
              <a:ext uri="{FF2B5EF4-FFF2-40B4-BE49-F238E27FC236}">
                <a16:creationId xmlns:a16="http://schemas.microsoft.com/office/drawing/2014/main" id="{8A9BC465-2960-8870-E0C6-E78435B3F794}"/>
              </a:ext>
            </a:extLst>
          </p:cNvPr>
          <p:cNvSpPr txBox="1"/>
          <p:nvPr/>
        </p:nvSpPr>
        <p:spPr>
          <a:xfrm>
            <a:off x="6651813" y="1183720"/>
            <a:ext cx="5058406" cy="3416128"/>
          </a:xfrm>
          <a:prstGeom prst="rect">
            <a:avLst/>
          </a:prstGeom>
          <a:noFill/>
        </p:spPr>
        <p:txBody>
          <a:bodyPr wrap="square" rtlCol="0">
            <a:spAutoFit/>
          </a:bodyPr>
          <a:lstStyle/>
          <a:p>
            <a:pPr>
              <a:lnSpc>
                <a:spcPct val="107000"/>
              </a:lnSpc>
              <a:spcBef>
                <a:spcPts val="200"/>
              </a:spcBef>
            </a:pPr>
            <a:r>
              <a:rPr lang="en-US" b="1" err="1">
                <a:solidFill>
                  <a:srgbClr val="1F4E79"/>
                </a:solidFill>
                <a:latin typeface="Calibri" panose="020F0502020204030204" pitchFamily="34" charset="0"/>
                <a:cs typeface="Calibri" panose="020F0502020204030204" pitchFamily="34" charset="0"/>
              </a:rPr>
              <a:t>RedSeal</a:t>
            </a:r>
            <a:endParaRPr lang="en-US" b="1">
              <a:solidFill>
                <a:srgbClr val="1F4E79"/>
              </a:solidFill>
              <a:latin typeface="Calibri" panose="020F0502020204030204" pitchFamily="34" charset="0"/>
              <a:cs typeface="Calibri" panose="020F0502020204030204" pitchFamily="34" charset="0"/>
            </a:endParaRPr>
          </a:p>
          <a:p>
            <a:pPr>
              <a:lnSpc>
                <a:spcPct val="107000"/>
              </a:lnSpc>
              <a:spcBef>
                <a:spcPts val="200"/>
              </a:spcBef>
            </a:pPr>
            <a:r>
              <a:rPr lang="en-US">
                <a:solidFill>
                  <a:schemeClr val="accent6">
                    <a:lumMod val="50000"/>
                  </a:schemeClr>
                </a:solidFill>
                <a:latin typeface="Calibri" panose="020F0502020204030204" pitchFamily="34" charset="0"/>
                <a:cs typeface="Calibri" panose="020F0502020204030204" pitchFamily="34" charset="0"/>
              </a:rPr>
              <a:t>A digital resilience platform designed to discover all network vulnerabilities, including those that go around firewalls, and map attack vectors so they can be fixed.</a:t>
            </a:r>
          </a:p>
          <a:p>
            <a:pPr>
              <a:lnSpc>
                <a:spcPct val="107000"/>
              </a:lnSpc>
              <a:spcBef>
                <a:spcPts val="200"/>
              </a:spcBef>
            </a:pPr>
            <a:r>
              <a:rPr lang="en-US">
                <a:solidFill>
                  <a:schemeClr val="accent6">
                    <a:lumMod val="50000"/>
                  </a:schemeClr>
                </a:solidFill>
                <a:latin typeface="Calibri" panose="020F0502020204030204" pitchFamily="34" charset="0"/>
                <a:cs typeface="Calibri" panose="020F0502020204030204" pitchFamily="34" charset="0"/>
              </a:rPr>
              <a:t>It also tracks network health and provides an overall vulnerability score that can be monitored by either executives or IT staff.</a:t>
            </a:r>
          </a:p>
          <a:p>
            <a:pPr>
              <a:lnSpc>
                <a:spcPct val="107000"/>
              </a:lnSpc>
              <a:spcBef>
                <a:spcPts val="200"/>
              </a:spcBef>
            </a:pPr>
            <a:r>
              <a:rPr lang="en-US">
                <a:solidFill>
                  <a:schemeClr val="accent6">
                    <a:lumMod val="50000"/>
                  </a:schemeClr>
                </a:solidFill>
                <a:latin typeface="Calibri" panose="020F0502020204030204" pitchFamily="34" charset="0"/>
                <a:cs typeface="Calibri" panose="020F0502020204030204" pitchFamily="34" charset="0"/>
              </a:rPr>
              <a:t>It provides risk prioritization depending on the network context. It gives you security device configuration management.</a:t>
            </a:r>
          </a:p>
        </p:txBody>
      </p:sp>
      <p:sp>
        <p:nvSpPr>
          <p:cNvPr id="9" name="TextBox 8">
            <a:extLst>
              <a:ext uri="{FF2B5EF4-FFF2-40B4-BE49-F238E27FC236}">
                <a16:creationId xmlns:a16="http://schemas.microsoft.com/office/drawing/2014/main" id="{7DAAB7A8-387A-8A77-A18D-EEFC9F9C5D9C}"/>
              </a:ext>
            </a:extLst>
          </p:cNvPr>
          <p:cNvSpPr txBox="1"/>
          <p:nvPr/>
        </p:nvSpPr>
        <p:spPr>
          <a:xfrm>
            <a:off x="717859" y="1183720"/>
            <a:ext cx="5378141" cy="2527038"/>
          </a:xfrm>
          <a:prstGeom prst="rect">
            <a:avLst/>
          </a:prstGeom>
          <a:noFill/>
        </p:spPr>
        <p:txBody>
          <a:bodyPr wrap="square" rtlCol="0">
            <a:spAutoFit/>
          </a:bodyPr>
          <a:lstStyle/>
          <a:p>
            <a:pPr marR="0" lvl="0">
              <a:lnSpc>
                <a:spcPct val="107000"/>
              </a:lnSpc>
              <a:spcBef>
                <a:spcPts val="200"/>
              </a:spcBef>
              <a:spcAft>
                <a:spcPts val="0"/>
              </a:spcAft>
            </a:pPr>
            <a:r>
              <a:rPr lang="en-US" b="1">
                <a:solidFill>
                  <a:schemeClr val="accent6">
                    <a:lumMod val="50000"/>
                  </a:schemeClr>
                </a:solidFill>
                <a:latin typeface="Calibri" panose="020F0502020204030204" pitchFamily="34" charset="0"/>
                <a:cs typeface="Calibri" panose="020F0502020204030204" pitchFamily="34" charset="0"/>
              </a:rPr>
              <a:t>Network Modelling and Network Risk Scoring</a:t>
            </a:r>
          </a:p>
          <a:p>
            <a:pPr marR="0" lvl="0">
              <a:lnSpc>
                <a:spcPct val="107000"/>
              </a:lnSpc>
              <a:spcBef>
                <a:spcPts val="200"/>
              </a:spcBef>
              <a:spcAft>
                <a:spcPts val="0"/>
              </a:spcAft>
            </a:pPr>
            <a:r>
              <a:rPr lang="en-US">
                <a:solidFill>
                  <a:srgbClr val="002B5C"/>
                </a:solidFill>
                <a:latin typeface="Calibri" panose="020F0502020204030204" pitchFamily="34" charset="0"/>
                <a:cs typeface="Arial" panose="020B0604020202020204" pitchFamily="34" charset="0"/>
              </a:rPr>
              <a:t>Automatically builds a network model which can be queried to provide information about end-to end access, network information and connectivity.</a:t>
            </a:r>
          </a:p>
          <a:p>
            <a:pPr marR="0" lvl="0">
              <a:lnSpc>
                <a:spcPct val="107000"/>
              </a:lnSpc>
              <a:spcBef>
                <a:spcPts val="200"/>
              </a:spcBef>
              <a:spcAft>
                <a:spcPts val="0"/>
              </a:spcAft>
            </a:pPr>
            <a:r>
              <a:rPr lang="en-US">
                <a:solidFill>
                  <a:srgbClr val="002B5C"/>
                </a:solidFill>
                <a:latin typeface="Calibri" panose="020F0502020204030204" pitchFamily="34" charset="0"/>
                <a:cs typeface="Arial" panose="020B0604020202020204" pitchFamily="34" charset="0"/>
              </a:rPr>
              <a:t>It also gives you a unified view of the network including hybrid, cloud, containers and virtual machines.</a:t>
            </a:r>
          </a:p>
          <a:p>
            <a:pPr marR="0" lvl="0">
              <a:lnSpc>
                <a:spcPct val="107000"/>
              </a:lnSpc>
              <a:spcBef>
                <a:spcPts val="200"/>
              </a:spcBef>
              <a:spcAft>
                <a:spcPts val="0"/>
              </a:spcAft>
            </a:pPr>
            <a:r>
              <a:rPr lang="en-US">
                <a:solidFill>
                  <a:srgbClr val="002B5C"/>
                </a:solidFill>
                <a:latin typeface="Calibri" panose="020F0502020204030204" pitchFamily="34" charset="0"/>
                <a:cs typeface="Arial" panose="020B0604020202020204" pitchFamily="34" charset="0"/>
              </a:rPr>
              <a:t>Network scoring gives you a scoring of the digital resilience of the network.</a:t>
            </a:r>
          </a:p>
        </p:txBody>
      </p:sp>
      <p:pic>
        <p:nvPicPr>
          <p:cNvPr id="11" name="Picture 10">
            <a:extLst>
              <a:ext uri="{FF2B5EF4-FFF2-40B4-BE49-F238E27FC236}">
                <a16:creationId xmlns:a16="http://schemas.microsoft.com/office/drawing/2014/main" id="{7782BC8E-8D25-2305-7C65-75940F7CDED8}"/>
              </a:ext>
            </a:extLst>
          </p:cNvPr>
          <p:cNvPicPr>
            <a:picLocks noChangeAspect="1"/>
          </p:cNvPicPr>
          <p:nvPr/>
        </p:nvPicPr>
        <p:blipFill>
          <a:blip r:embed="rId2"/>
          <a:stretch>
            <a:fillRect/>
          </a:stretch>
        </p:blipFill>
        <p:spPr>
          <a:xfrm>
            <a:off x="9629192" y="590588"/>
            <a:ext cx="2343236" cy="593132"/>
          </a:xfrm>
          <a:prstGeom prst="rect">
            <a:avLst/>
          </a:prstGeom>
        </p:spPr>
      </p:pic>
    </p:spTree>
    <p:extLst>
      <p:ext uri="{BB962C8B-B14F-4D97-AF65-F5344CB8AC3E}">
        <p14:creationId xmlns:p14="http://schemas.microsoft.com/office/powerpoint/2010/main" val="11483021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59E45D7A-41E1-7712-6AE7-D338E0A75B65}"/>
              </a:ext>
            </a:extLst>
          </p:cNvPr>
          <p:cNvSpPr>
            <a:spLocks noGrp="1"/>
          </p:cNvSpPr>
          <p:nvPr>
            <p:ph type="ftr" sz="quarter" idx="11"/>
          </p:nvPr>
        </p:nvSpPr>
        <p:spPr/>
        <p:txBody>
          <a:bodyPr/>
          <a:lstStyle/>
          <a:p>
            <a:r>
              <a:rPr lang="en-US">
                <a:solidFill>
                  <a:srgbClr val="58B6C0"/>
                </a:solidFill>
              </a:rPr>
              <a:t>Hayyan Horizons Company Profile</a:t>
            </a:r>
          </a:p>
        </p:txBody>
      </p:sp>
      <p:sp>
        <p:nvSpPr>
          <p:cNvPr id="2" name="Title 1">
            <a:extLst>
              <a:ext uri="{FF2B5EF4-FFF2-40B4-BE49-F238E27FC236}">
                <a16:creationId xmlns:a16="http://schemas.microsoft.com/office/drawing/2014/main" id="{869B7685-356E-4074-EEDA-E939EF85978B}"/>
              </a:ext>
            </a:extLst>
          </p:cNvPr>
          <p:cNvSpPr>
            <a:spLocks noGrp="1"/>
          </p:cNvSpPr>
          <p:nvPr>
            <p:ph type="title" idx="4294967295"/>
          </p:nvPr>
        </p:nvSpPr>
        <p:spPr>
          <a:xfrm>
            <a:off x="581025" y="626958"/>
            <a:ext cx="11029950" cy="1014413"/>
          </a:xfrm>
        </p:spPr>
        <p:txBody>
          <a:bodyPr>
            <a:normAutofit/>
          </a:bodyPr>
          <a:lstStyle/>
          <a:p>
            <a:pPr algn="ctr"/>
            <a:r>
              <a:rPr lang="en-US" cap="none">
                <a:solidFill>
                  <a:schemeClr val="tx2">
                    <a:lumMod val="50000"/>
                  </a:schemeClr>
                </a:solidFill>
              </a:rPr>
              <a:t>Company Profile</a:t>
            </a:r>
          </a:p>
        </p:txBody>
      </p:sp>
      <p:sp>
        <p:nvSpPr>
          <p:cNvPr id="3" name="Content Placeholder 2">
            <a:extLst>
              <a:ext uri="{FF2B5EF4-FFF2-40B4-BE49-F238E27FC236}">
                <a16:creationId xmlns:a16="http://schemas.microsoft.com/office/drawing/2014/main" id="{7109BF90-1E1D-D290-6BB4-19572D197C7D}"/>
              </a:ext>
            </a:extLst>
          </p:cNvPr>
          <p:cNvSpPr>
            <a:spLocks noGrp="1"/>
          </p:cNvSpPr>
          <p:nvPr>
            <p:ph idx="4294967295"/>
          </p:nvPr>
        </p:nvSpPr>
        <p:spPr>
          <a:xfrm>
            <a:off x="581025" y="1735748"/>
            <a:ext cx="11029950" cy="3678238"/>
          </a:xfrm>
        </p:spPr>
        <p:txBody>
          <a:bodyPr>
            <a:normAutofit/>
          </a:bodyPr>
          <a:lstStyle/>
          <a:p>
            <a:pPr marL="0" indent="0">
              <a:lnSpc>
                <a:spcPct val="107000"/>
              </a:lnSpc>
              <a:spcBef>
                <a:spcPts val="0"/>
              </a:spcBef>
              <a:buNone/>
            </a:pPr>
            <a:r>
              <a:rPr lang="en-US">
                <a:solidFill>
                  <a:srgbClr val="1F4E79"/>
                </a:solidFill>
                <a:latin typeface="Calibri" panose="020F0502020204030204" pitchFamily="34" charset="0"/>
                <a:cs typeface="Arial" panose="020B0604020202020204" pitchFamily="34" charset="0"/>
              </a:rPr>
              <a:t>Hayyan Horizons, established in 2015 and headquartered in Amman, Jordan, derives its name from the distinguished philosopher and scientist, Jaber Bin Hayyan, and focuses its operations on the Middle East and Africa. As specialists in Cyber Security Services and Solutions, we have carved a niche by fulfilling the comprehensive cybersecurity technology needs of leading enterprise clients. </a:t>
            </a:r>
          </a:p>
          <a:p>
            <a:pPr marL="0" indent="0">
              <a:lnSpc>
                <a:spcPct val="107000"/>
              </a:lnSpc>
              <a:spcBef>
                <a:spcPts val="0"/>
              </a:spcBef>
              <a:buNone/>
            </a:pPr>
            <a:r>
              <a:rPr lang="en-US">
                <a:solidFill>
                  <a:srgbClr val="1F4E79"/>
                </a:solidFill>
                <a:latin typeface="Calibri" panose="020F0502020204030204" pitchFamily="34" charset="0"/>
                <a:cs typeface="Arial" panose="020B0604020202020204" pitchFamily="34" charset="0"/>
              </a:rPr>
              <a:t>Our methodology underscores the criticality of resource finesse, ensuring that every client interaction—whether through consultation, service delivery, or support—demonstrates our unmatched expertise. </a:t>
            </a:r>
          </a:p>
          <a:p>
            <a:pPr marL="0" indent="0">
              <a:lnSpc>
                <a:spcPct val="107000"/>
              </a:lnSpc>
              <a:spcBef>
                <a:spcPts val="0"/>
              </a:spcBef>
              <a:buNone/>
            </a:pPr>
            <a:r>
              <a:rPr lang="en-US">
                <a:solidFill>
                  <a:srgbClr val="1F4E79"/>
                </a:solidFill>
                <a:latin typeface="Calibri" panose="020F0502020204030204" pitchFamily="34" charset="0"/>
                <a:cs typeface="Arial" panose="020B0604020202020204" pitchFamily="34" charset="0"/>
              </a:rPr>
              <a:t>Entrusting us with the complexities of cyber security enables our clients to concentrate on their primary business functions, confident in the knowledge that our elite team of engineers, proficient in addressing cyber security challenges across various sectors, is protecting their operational integrity.  </a:t>
            </a:r>
          </a:p>
          <a:p>
            <a:pPr marL="0" indent="0">
              <a:buNone/>
            </a:pPr>
            <a:endParaRPr lang="en-US"/>
          </a:p>
        </p:txBody>
      </p:sp>
    </p:spTree>
    <p:extLst>
      <p:ext uri="{BB962C8B-B14F-4D97-AF65-F5344CB8AC3E}">
        <p14:creationId xmlns:p14="http://schemas.microsoft.com/office/powerpoint/2010/main" val="711392300"/>
      </p:ext>
    </p:extLst>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85C85189-3E04-57E8-A800-6DFBFD5BD090}"/>
              </a:ext>
            </a:extLst>
          </p:cNvPr>
          <p:cNvSpPr>
            <a:spLocks noGrp="1"/>
          </p:cNvSpPr>
          <p:nvPr>
            <p:ph type="ftr" sz="quarter" idx="11"/>
          </p:nvPr>
        </p:nvSpPr>
        <p:spPr/>
        <p:txBody>
          <a:bodyPr/>
          <a:lstStyle/>
          <a:p>
            <a:r>
              <a:rPr lang="en-US"/>
              <a:t>Hayyan Horizons Company Profile</a:t>
            </a:r>
          </a:p>
        </p:txBody>
      </p:sp>
      <p:sp>
        <p:nvSpPr>
          <p:cNvPr id="5" name="TextBox 4">
            <a:extLst>
              <a:ext uri="{FF2B5EF4-FFF2-40B4-BE49-F238E27FC236}">
                <a16:creationId xmlns:a16="http://schemas.microsoft.com/office/drawing/2014/main" id="{9B1591E0-8987-10C1-BD9E-4D7C9DDB3C45}"/>
              </a:ext>
            </a:extLst>
          </p:cNvPr>
          <p:cNvSpPr txBox="1"/>
          <p:nvPr/>
        </p:nvSpPr>
        <p:spPr>
          <a:xfrm>
            <a:off x="431409" y="1380930"/>
            <a:ext cx="5664591" cy="2450094"/>
          </a:xfrm>
          <a:prstGeom prst="rect">
            <a:avLst/>
          </a:prstGeom>
          <a:noFill/>
        </p:spPr>
        <p:txBody>
          <a:bodyPr wrap="square" rtlCol="0">
            <a:spAutoFit/>
          </a:bodyPr>
          <a:lstStyle/>
          <a:p>
            <a:pPr marR="0" lvl="0" rtl="0">
              <a:lnSpc>
                <a:spcPct val="107000"/>
              </a:lnSpc>
              <a:spcBef>
                <a:spcPts val="200"/>
              </a:spcBef>
              <a:spcAft>
                <a:spcPts val="0"/>
              </a:spcAft>
            </a:pPr>
            <a:r>
              <a:rPr lang="en-US" sz="1800" b="1">
                <a:solidFill>
                  <a:srgbClr val="1F4E79"/>
                </a:solidFill>
                <a:effectLst/>
                <a:latin typeface="Calibri" panose="020F0502020204030204" pitchFamily="34" charset="0"/>
                <a:ea typeface="Calibri" panose="020F0502020204030204" pitchFamily="34" charset="0"/>
                <a:cs typeface="Calibri" panose="020F0502020204030204" pitchFamily="34" charset="0"/>
              </a:rPr>
              <a:t>     Endpoint Detection and Response (EDR)</a:t>
            </a:r>
          </a:p>
          <a:p>
            <a:pPr marL="280988">
              <a:lnSpc>
                <a:spcPct val="107000"/>
              </a:lnSpc>
              <a:spcAft>
                <a:spcPts val="800"/>
              </a:spcAft>
            </a:pPr>
            <a:r>
              <a:rPr lang="en-US">
                <a:solidFill>
                  <a:srgbClr val="002B5C"/>
                </a:solidFill>
                <a:latin typeface="Calibri" panose="020F0502020204030204" pitchFamily="34" charset="0"/>
                <a:cs typeface="Arial" panose="020B0604020202020204" pitchFamily="34" charset="0"/>
              </a:rPr>
              <a:t>EDR Is a cybersecurity technology that addresses the need for continuous monitoring and response to advanced threats. EDR tools improve a company’s ability to detect and respond to outsider and insider threats; enhance a company’s speed and flexibility to contain any future attack or anomaly; and help a company manage data threats more effectively overall.</a:t>
            </a:r>
          </a:p>
        </p:txBody>
      </p:sp>
      <p:sp>
        <p:nvSpPr>
          <p:cNvPr id="6" name="TextBox 5">
            <a:extLst>
              <a:ext uri="{FF2B5EF4-FFF2-40B4-BE49-F238E27FC236}">
                <a16:creationId xmlns:a16="http://schemas.microsoft.com/office/drawing/2014/main" id="{B4FF522A-A230-59F8-6925-8837638661F0}"/>
              </a:ext>
            </a:extLst>
          </p:cNvPr>
          <p:cNvSpPr txBox="1"/>
          <p:nvPr/>
        </p:nvSpPr>
        <p:spPr>
          <a:xfrm>
            <a:off x="6096000" y="1282322"/>
            <a:ext cx="5664591" cy="4293355"/>
          </a:xfrm>
          <a:prstGeom prst="rect">
            <a:avLst/>
          </a:prstGeom>
          <a:noFill/>
        </p:spPr>
        <p:txBody>
          <a:bodyPr wrap="square" rtlCol="0">
            <a:spAutoFit/>
          </a:bodyPr>
          <a:lstStyle/>
          <a:p>
            <a:pPr marR="0" lvl="0" rtl="0">
              <a:lnSpc>
                <a:spcPct val="107000"/>
              </a:lnSpc>
              <a:spcBef>
                <a:spcPts val="200"/>
              </a:spcBef>
              <a:spcAft>
                <a:spcPts val="0"/>
              </a:spcAft>
            </a:pPr>
            <a:r>
              <a:rPr lang="en-US" sz="1800" b="1">
                <a:solidFill>
                  <a:srgbClr val="1F4E79"/>
                </a:solidFill>
                <a:effectLst/>
                <a:latin typeface="Calibri" panose="020F0502020204030204" pitchFamily="34" charset="0"/>
                <a:ea typeface="Calibri" panose="020F0502020204030204" pitchFamily="34" charset="0"/>
                <a:cs typeface="Calibri" panose="020F0502020204030204" pitchFamily="34" charset="0"/>
              </a:rPr>
              <a:t>        CrowdStrike</a:t>
            </a:r>
          </a:p>
          <a:p>
            <a:pPr marL="457200" marR="0">
              <a:lnSpc>
                <a:spcPct val="115000"/>
              </a:lnSpc>
              <a:spcBef>
                <a:spcPts val="0"/>
              </a:spcBef>
              <a:spcAft>
                <a:spcPts val="800"/>
              </a:spcAft>
            </a:pPr>
            <a:r>
              <a:rPr lang="en-US" sz="1800">
                <a:solidFill>
                  <a:srgbClr val="002B5C"/>
                </a:solidFill>
                <a:effectLst/>
                <a:latin typeface="Calibri" panose="020F0502020204030204" pitchFamily="34" charset="0"/>
                <a:ea typeface="Calibri" panose="020F0502020204030204" pitchFamily="34" charset="0"/>
                <a:cs typeface="Arial" panose="020B0604020202020204" pitchFamily="34" charset="0"/>
              </a:rPr>
              <a:t>CrowdStrike is the leader in cloud-delivered next-generation endpoint protection. CrowdStrike has revolutionized endpoint protection by being the first and only company to unify next-generation antivirus (AV), endpoint detection and response (EDR), and a 24/7 managed hunting service — all delivered via a single lightweight agent. Many of the world’s largest organizations already put their trust in CrowdStrike. </a:t>
            </a:r>
            <a:endParaRPr lang="en-US" sz="1800">
              <a:effectLst/>
              <a:latin typeface="Calibri" panose="020F0502020204030204" pitchFamily="34" charset="0"/>
              <a:ea typeface="Calibri" panose="020F0502020204030204" pitchFamily="34" charset="0"/>
              <a:cs typeface="Arial" panose="020B0604020202020204" pitchFamily="34" charset="0"/>
            </a:endParaRPr>
          </a:p>
          <a:p>
            <a:pPr marL="457200" marR="0">
              <a:lnSpc>
                <a:spcPct val="115000"/>
              </a:lnSpc>
              <a:spcBef>
                <a:spcPts val="0"/>
              </a:spcBef>
              <a:spcAft>
                <a:spcPts val="0"/>
              </a:spcAft>
            </a:pPr>
            <a:r>
              <a:rPr lang="en-US" sz="1800">
                <a:solidFill>
                  <a:srgbClr val="002B5C"/>
                </a:solidFill>
                <a:effectLst/>
                <a:latin typeface="Calibri" panose="020F0502020204030204" pitchFamily="34" charset="0"/>
                <a:ea typeface="Calibri" panose="020F0502020204030204" pitchFamily="34" charset="0"/>
                <a:cs typeface="Arial" panose="020B0604020202020204" pitchFamily="34" charset="0"/>
              </a:rPr>
              <a:t>CrowdStrike’s Threat Intelligence Tools helps organizations easily consume intelligence, take action, and maximize the impact of their intelligence investment</a:t>
            </a:r>
            <a:r>
              <a:rPr lang="en-US" sz="1800" spc="25">
                <a:solidFill>
                  <a:srgbClr val="000000"/>
                </a:solidFill>
                <a:effectLst/>
                <a:latin typeface="Arial" panose="020B0604020202020204" pitchFamily="34" charset="0"/>
                <a:ea typeface="Calibri" panose="020F0502020204030204" pitchFamily="34" charset="0"/>
                <a:cs typeface="Arial" panose="020B0604020202020204" pitchFamily="34" charset="0"/>
              </a:rPr>
              <a:t>.</a:t>
            </a:r>
            <a:endParaRPr lang="en-US" sz="1800">
              <a:effectLst/>
              <a:latin typeface="Calibri" panose="020F0502020204030204" pitchFamily="34" charset="0"/>
              <a:ea typeface="Calibri" panose="020F0502020204030204" pitchFamily="34" charset="0"/>
              <a:cs typeface="Arial" panose="020B0604020202020204" pitchFamily="34" charset="0"/>
            </a:endParaRPr>
          </a:p>
        </p:txBody>
      </p:sp>
      <p:pic>
        <p:nvPicPr>
          <p:cNvPr id="3" name="Picture 2" descr="CrowdStrike Logo Vector (.AI) Free Download">
            <a:extLst>
              <a:ext uri="{FF2B5EF4-FFF2-40B4-BE49-F238E27FC236}">
                <a16:creationId xmlns:a16="http://schemas.microsoft.com/office/drawing/2014/main" id="{E529760A-82EF-5E36-3A2B-472E1DF2460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250392" y="527813"/>
            <a:ext cx="1538334" cy="853117"/>
          </a:xfrm>
          <a:prstGeom prst="rect">
            <a:avLst/>
          </a:prstGeom>
          <a:noFill/>
          <a:ln>
            <a:noFill/>
          </a:ln>
        </p:spPr>
      </p:pic>
    </p:spTree>
    <p:extLst>
      <p:ext uri="{BB962C8B-B14F-4D97-AF65-F5344CB8AC3E}">
        <p14:creationId xmlns:p14="http://schemas.microsoft.com/office/powerpoint/2010/main" val="27005726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C10763D9-18B1-580B-348B-73B8EE390B78}"/>
              </a:ext>
            </a:extLst>
          </p:cNvPr>
          <p:cNvSpPr>
            <a:spLocks noGrp="1"/>
          </p:cNvSpPr>
          <p:nvPr>
            <p:ph type="ftr" sz="quarter" idx="11"/>
          </p:nvPr>
        </p:nvSpPr>
        <p:spPr/>
        <p:txBody>
          <a:bodyPr/>
          <a:lstStyle/>
          <a:p>
            <a:r>
              <a:rPr lang="en-US"/>
              <a:t>Hayyan Horizons Company Profile</a:t>
            </a:r>
          </a:p>
        </p:txBody>
      </p:sp>
      <p:sp>
        <p:nvSpPr>
          <p:cNvPr id="5" name="TextBox 4">
            <a:extLst>
              <a:ext uri="{FF2B5EF4-FFF2-40B4-BE49-F238E27FC236}">
                <a16:creationId xmlns:a16="http://schemas.microsoft.com/office/drawing/2014/main" id="{87D72907-5BFE-4795-6D52-AE5B559426A3}"/>
              </a:ext>
            </a:extLst>
          </p:cNvPr>
          <p:cNvSpPr txBox="1"/>
          <p:nvPr/>
        </p:nvSpPr>
        <p:spPr>
          <a:xfrm>
            <a:off x="403274" y="1418252"/>
            <a:ext cx="5692726" cy="3042821"/>
          </a:xfrm>
          <a:prstGeom prst="rect">
            <a:avLst/>
          </a:prstGeom>
          <a:noFill/>
        </p:spPr>
        <p:txBody>
          <a:bodyPr wrap="square" rtlCol="0">
            <a:spAutoFit/>
          </a:bodyPr>
          <a:lstStyle/>
          <a:p>
            <a:pPr marR="0" lvl="0" rtl="0">
              <a:lnSpc>
                <a:spcPct val="107000"/>
              </a:lnSpc>
              <a:spcBef>
                <a:spcPts val="200"/>
              </a:spcBef>
              <a:spcAft>
                <a:spcPts val="0"/>
              </a:spcAft>
            </a:pPr>
            <a:r>
              <a:rPr lang="en-US" sz="1800" b="1">
                <a:solidFill>
                  <a:srgbClr val="1F4E79"/>
                </a:solidFill>
                <a:effectLst/>
                <a:latin typeface="Calibri" panose="020F0502020204030204" pitchFamily="34" charset="0"/>
                <a:ea typeface="Calibri" panose="020F0502020204030204" pitchFamily="34" charset="0"/>
                <a:cs typeface="Calibri" panose="020F0502020204030204" pitchFamily="34" charset="0"/>
              </a:rPr>
              <a:t>     Threat Intelligence Feeds</a:t>
            </a:r>
          </a:p>
          <a:p>
            <a:pPr marL="280988" marR="0">
              <a:lnSpc>
                <a:spcPct val="107000"/>
              </a:lnSpc>
              <a:spcBef>
                <a:spcPts val="0"/>
              </a:spcBef>
              <a:spcAft>
                <a:spcPts val="800"/>
              </a:spcAft>
            </a:pPr>
            <a:r>
              <a:rPr lang="en-US">
                <a:solidFill>
                  <a:srgbClr val="002B5C"/>
                </a:solidFill>
                <a:latin typeface="Calibri" panose="020F0502020204030204" pitchFamily="34" charset="0"/>
                <a:cs typeface="Arial" panose="020B0604020202020204" pitchFamily="34" charset="0"/>
              </a:rPr>
              <a:t>Threat intelligence feeds are continuous data streams filled with threat information collected by artificial intelligence. These feeds provide information on cybersecurity threats and trends in real-time, enabling organizations to proactively defend against attacks. Security teams can also use this information to better understand potential hackers' tactics, techniques, and procedures and improve their security posture accordingly.</a:t>
            </a:r>
          </a:p>
        </p:txBody>
      </p:sp>
      <p:sp>
        <p:nvSpPr>
          <p:cNvPr id="6" name="TextBox 5">
            <a:extLst>
              <a:ext uri="{FF2B5EF4-FFF2-40B4-BE49-F238E27FC236}">
                <a16:creationId xmlns:a16="http://schemas.microsoft.com/office/drawing/2014/main" id="{1B5DF5A1-31A2-5190-C794-568E96EA842B}"/>
              </a:ext>
            </a:extLst>
          </p:cNvPr>
          <p:cNvSpPr txBox="1"/>
          <p:nvPr/>
        </p:nvSpPr>
        <p:spPr>
          <a:xfrm>
            <a:off x="6273916" y="1364268"/>
            <a:ext cx="5603452" cy="5231369"/>
          </a:xfrm>
          <a:prstGeom prst="rect">
            <a:avLst/>
          </a:prstGeom>
          <a:noFill/>
        </p:spPr>
        <p:txBody>
          <a:bodyPr wrap="square" rtlCol="0">
            <a:spAutoFit/>
          </a:bodyPr>
          <a:lstStyle/>
          <a:p>
            <a:pPr marR="0" lvl="0" rtl="0">
              <a:lnSpc>
                <a:spcPct val="107000"/>
              </a:lnSpc>
              <a:spcBef>
                <a:spcPts val="200"/>
              </a:spcBef>
              <a:spcAft>
                <a:spcPts val="0"/>
              </a:spcAft>
            </a:pPr>
            <a:r>
              <a:rPr lang="en-US" sz="1800" b="1">
                <a:solidFill>
                  <a:srgbClr val="1F4E79"/>
                </a:solidFill>
                <a:effectLst/>
                <a:latin typeface="Calibri" panose="020F0502020204030204" pitchFamily="34" charset="0"/>
                <a:ea typeface="Calibri" panose="020F0502020204030204" pitchFamily="34" charset="0"/>
                <a:cs typeface="Calibri" panose="020F0502020204030204" pitchFamily="34" charset="0"/>
              </a:rPr>
              <a:t>     CrowdStrike</a:t>
            </a:r>
          </a:p>
          <a:p>
            <a:pPr marL="280988" lvl="0">
              <a:lnSpc>
                <a:spcPct val="107000"/>
              </a:lnSpc>
              <a:spcAft>
                <a:spcPts val="800"/>
              </a:spcAft>
            </a:pPr>
            <a:r>
              <a:rPr lang="en-US">
                <a:solidFill>
                  <a:srgbClr val="002B5C"/>
                </a:solidFill>
                <a:latin typeface="Calibri" panose="020F0502020204030204" pitchFamily="34" charset="0"/>
                <a:cs typeface="Arial" panose="020B0604020202020204" pitchFamily="34" charset="0"/>
              </a:rPr>
              <a:t>enables security teams to be become intelligence-led by exposing the adversaries and evolving tradecraft targeting your business:</a:t>
            </a:r>
          </a:p>
          <a:p>
            <a:pPr marL="280988" lvl="0">
              <a:lnSpc>
                <a:spcPct val="107000"/>
              </a:lnSpc>
              <a:spcAft>
                <a:spcPts val="800"/>
              </a:spcAft>
            </a:pPr>
            <a:r>
              <a:rPr lang="en-US">
                <a:solidFill>
                  <a:srgbClr val="002B5C"/>
                </a:solidFill>
                <a:latin typeface="Calibri" panose="020F0502020204030204" pitchFamily="34" charset="0"/>
                <a:cs typeface="Arial" panose="020B0604020202020204" pitchFamily="34" charset="0"/>
              </a:rPr>
              <a:t>•	built-in adversary intelligence and get ahead of the attacker's next move.</a:t>
            </a:r>
          </a:p>
          <a:p>
            <a:pPr marL="280988" lvl="0">
              <a:lnSpc>
                <a:spcPct val="107000"/>
              </a:lnSpc>
              <a:spcAft>
                <a:spcPts val="800"/>
              </a:spcAft>
            </a:pPr>
            <a:r>
              <a:rPr lang="en-US">
                <a:solidFill>
                  <a:srgbClr val="002B5C"/>
                </a:solidFill>
                <a:latin typeface="Calibri" panose="020F0502020204030204" pitchFamily="34" charset="0"/>
                <a:cs typeface="Arial" panose="020B0604020202020204" pitchFamily="34" charset="0"/>
              </a:rPr>
              <a:t>•	enables security teams to be become intelligence-led by exposing the adversaries and evolving tradecraft targeting your business</a:t>
            </a:r>
          </a:p>
          <a:p>
            <a:pPr marL="280988" lvl="0">
              <a:lnSpc>
                <a:spcPct val="107000"/>
              </a:lnSpc>
              <a:spcAft>
                <a:spcPts val="800"/>
              </a:spcAft>
            </a:pPr>
            <a:r>
              <a:rPr lang="en-US">
                <a:solidFill>
                  <a:srgbClr val="002B5C"/>
                </a:solidFill>
                <a:latin typeface="Calibri" panose="020F0502020204030204" pitchFamily="34" charset="0"/>
                <a:cs typeface="Arial" panose="020B0604020202020204" pitchFamily="34" charset="0"/>
              </a:rPr>
              <a:t>•	threat intelligence analyst whose mission is helping you defend against adversaries targeting your organization.</a:t>
            </a:r>
          </a:p>
          <a:p>
            <a:pPr marL="280988" lvl="0">
              <a:lnSpc>
                <a:spcPct val="107000"/>
              </a:lnSpc>
              <a:spcAft>
                <a:spcPts val="800"/>
              </a:spcAft>
            </a:pPr>
            <a:r>
              <a:rPr lang="en-US">
                <a:solidFill>
                  <a:srgbClr val="002B5C"/>
                </a:solidFill>
                <a:latin typeface="Calibri" panose="020F0502020204030204" pitchFamily="34" charset="0"/>
                <a:cs typeface="Arial" panose="020B0604020202020204" pitchFamily="34" charset="0"/>
              </a:rPr>
              <a:t>•	monitors potentially malicious activity across the open, deep, and dark web to enable organizations to better protect their brand, employees, and sensitive data.</a:t>
            </a:r>
          </a:p>
        </p:txBody>
      </p:sp>
      <p:pic>
        <p:nvPicPr>
          <p:cNvPr id="2" name="Picture 1" descr="CrowdStrike Logo Vector (.AI) Free Download">
            <a:extLst>
              <a:ext uri="{FF2B5EF4-FFF2-40B4-BE49-F238E27FC236}">
                <a16:creationId xmlns:a16="http://schemas.microsoft.com/office/drawing/2014/main" id="{37AD2C53-2696-21CD-544D-5004CB1238A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250392" y="527813"/>
            <a:ext cx="1538334" cy="853117"/>
          </a:xfrm>
          <a:prstGeom prst="rect">
            <a:avLst/>
          </a:prstGeom>
          <a:noFill/>
          <a:ln>
            <a:noFill/>
          </a:ln>
        </p:spPr>
      </p:pic>
    </p:spTree>
    <p:extLst>
      <p:ext uri="{BB962C8B-B14F-4D97-AF65-F5344CB8AC3E}">
        <p14:creationId xmlns:p14="http://schemas.microsoft.com/office/powerpoint/2010/main" val="40346897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EE491251-5E17-7BCE-F630-0D66E171C12E}"/>
              </a:ext>
            </a:extLst>
          </p:cNvPr>
          <p:cNvSpPr>
            <a:spLocks noGrp="1"/>
          </p:cNvSpPr>
          <p:nvPr>
            <p:ph type="ftr" sz="quarter" idx="11"/>
          </p:nvPr>
        </p:nvSpPr>
        <p:spPr/>
        <p:txBody>
          <a:bodyPr/>
          <a:lstStyle/>
          <a:p>
            <a:r>
              <a:rPr lang="en-US"/>
              <a:t>Hayyan Horizons Company Profile</a:t>
            </a:r>
          </a:p>
        </p:txBody>
      </p:sp>
      <p:sp>
        <p:nvSpPr>
          <p:cNvPr id="5" name="TextBox 4">
            <a:extLst>
              <a:ext uri="{FF2B5EF4-FFF2-40B4-BE49-F238E27FC236}">
                <a16:creationId xmlns:a16="http://schemas.microsoft.com/office/drawing/2014/main" id="{8FA2D884-F236-48C5-F71F-28A92B5B3B81}"/>
              </a:ext>
            </a:extLst>
          </p:cNvPr>
          <p:cNvSpPr txBox="1"/>
          <p:nvPr/>
        </p:nvSpPr>
        <p:spPr>
          <a:xfrm>
            <a:off x="138740" y="1423408"/>
            <a:ext cx="5957260" cy="1857368"/>
          </a:xfrm>
          <a:prstGeom prst="rect">
            <a:avLst/>
          </a:prstGeom>
          <a:noFill/>
        </p:spPr>
        <p:txBody>
          <a:bodyPr wrap="square" rtlCol="0">
            <a:spAutoFit/>
          </a:bodyPr>
          <a:lstStyle/>
          <a:p>
            <a:pPr marR="0" lvl="0" rtl="0">
              <a:lnSpc>
                <a:spcPct val="107000"/>
              </a:lnSpc>
              <a:spcBef>
                <a:spcPts val="200"/>
              </a:spcBef>
              <a:spcAft>
                <a:spcPts val="0"/>
              </a:spcAft>
            </a:pPr>
            <a:r>
              <a:rPr lang="en-US" sz="1800" b="1">
                <a:solidFill>
                  <a:srgbClr val="1F4E79"/>
                </a:solidFill>
                <a:effectLst/>
                <a:latin typeface="Calibri" panose="020F0502020204030204" pitchFamily="34" charset="0"/>
                <a:ea typeface="Calibri" panose="020F0502020204030204" pitchFamily="34" charset="0"/>
                <a:cs typeface="Calibri" panose="020F0502020204030204" pitchFamily="34" charset="0"/>
              </a:rPr>
              <a:t>         Vulnerability Management and Scanning</a:t>
            </a:r>
          </a:p>
          <a:p>
            <a:pPr marL="457200" marR="0">
              <a:lnSpc>
                <a:spcPct val="107000"/>
              </a:lnSpc>
              <a:spcBef>
                <a:spcPts val="0"/>
              </a:spcBef>
              <a:spcAft>
                <a:spcPts val="800"/>
              </a:spcAft>
            </a:pPr>
            <a:r>
              <a:rPr lang="en-US" sz="1800">
                <a:solidFill>
                  <a:srgbClr val="002B5C"/>
                </a:solidFill>
                <a:effectLst/>
                <a:latin typeface="Calibri" panose="020F0502020204030204" pitchFamily="34" charset="0"/>
                <a:ea typeface="Calibri" panose="020F0502020204030204" pitchFamily="34" charset="0"/>
                <a:cs typeface="Arial" panose="020B0604020202020204" pitchFamily="34" charset="0"/>
              </a:rPr>
              <a:t>Identifying vulnerabilities across networks, operating systems, databases, Web applications and a wide range of system platforms through an integrated, intelligent scan engine, It prioritizes vulnerabilities using exploit risk scoring and asset criticality ratings. Thus.</a:t>
            </a:r>
            <a:endParaRPr lang="en-US" sz="1800">
              <a:effectLst/>
              <a:latin typeface="Calibri" panose="020F0502020204030204" pitchFamily="34" charset="0"/>
              <a:ea typeface="Calibri" panose="020F0502020204030204" pitchFamily="34" charset="0"/>
              <a:cs typeface="Arial" panose="020B0604020202020204" pitchFamily="34" charset="0"/>
            </a:endParaRPr>
          </a:p>
        </p:txBody>
      </p:sp>
      <p:sp>
        <p:nvSpPr>
          <p:cNvPr id="6" name="TextBox 5">
            <a:extLst>
              <a:ext uri="{FF2B5EF4-FFF2-40B4-BE49-F238E27FC236}">
                <a16:creationId xmlns:a16="http://schemas.microsoft.com/office/drawing/2014/main" id="{EAAE3FBA-98BF-B8DB-16AA-D22F511233D5}"/>
              </a:ext>
            </a:extLst>
          </p:cNvPr>
          <p:cNvSpPr txBox="1"/>
          <p:nvPr/>
        </p:nvSpPr>
        <p:spPr>
          <a:xfrm>
            <a:off x="6371306" y="1423408"/>
            <a:ext cx="5348746" cy="2746457"/>
          </a:xfrm>
          <a:prstGeom prst="rect">
            <a:avLst/>
          </a:prstGeom>
          <a:noFill/>
        </p:spPr>
        <p:txBody>
          <a:bodyPr wrap="square" rtlCol="0">
            <a:spAutoFit/>
          </a:bodyPr>
          <a:lstStyle/>
          <a:p>
            <a:pPr marR="0" lvl="0" rtl="0">
              <a:lnSpc>
                <a:spcPct val="107000"/>
              </a:lnSpc>
              <a:spcBef>
                <a:spcPts val="200"/>
              </a:spcBef>
              <a:spcAft>
                <a:spcPts val="0"/>
              </a:spcAft>
            </a:pPr>
            <a:r>
              <a:rPr lang="en-US" sz="1800" b="1">
                <a:solidFill>
                  <a:srgbClr val="1F4E79"/>
                </a:solidFill>
                <a:effectLst/>
                <a:latin typeface="Calibri" panose="020F0502020204030204" pitchFamily="34" charset="0"/>
                <a:ea typeface="Calibri" panose="020F0502020204030204" pitchFamily="34" charset="0"/>
                <a:cs typeface="Calibri" panose="020F0502020204030204" pitchFamily="34" charset="0"/>
              </a:rPr>
              <a:t>     Tenable</a:t>
            </a:r>
          </a:p>
          <a:p>
            <a:pPr marL="280988">
              <a:lnSpc>
                <a:spcPct val="107000"/>
              </a:lnSpc>
              <a:spcAft>
                <a:spcPts val="800"/>
              </a:spcAft>
            </a:pPr>
            <a:r>
              <a:rPr lang="en-US">
                <a:solidFill>
                  <a:srgbClr val="002B5C"/>
                </a:solidFill>
                <a:latin typeface="Calibri" panose="020F0502020204030204" pitchFamily="34" charset="0"/>
                <a:cs typeface="Arial" panose="020B0604020202020204" pitchFamily="34" charset="0"/>
              </a:rPr>
              <a:t>Vulnerabilities pop up every day. You need constant intelligence to discover them, locate them, prioritize them for your business, and confirm your exposure has been reduced. Nexpose vulnerability management software monitors exposures in real-time and adapts to new threats with fresh data, ensuring you can always act at the moment of impact.</a:t>
            </a:r>
          </a:p>
        </p:txBody>
      </p:sp>
      <p:pic>
        <p:nvPicPr>
          <p:cNvPr id="8" name="Picture 7" descr="A picture containing text, sign&#10;&#10;Description automatically generated">
            <a:extLst>
              <a:ext uri="{FF2B5EF4-FFF2-40B4-BE49-F238E27FC236}">
                <a16:creationId xmlns:a16="http://schemas.microsoft.com/office/drawing/2014/main" id="{F7E600EF-19C6-A400-F3F0-74FD7510AA9C}"/>
              </a:ext>
            </a:extLst>
          </p:cNvPr>
          <p:cNvPicPr>
            <a:picLocks noChangeAspect="1"/>
          </p:cNvPicPr>
          <p:nvPr/>
        </p:nvPicPr>
        <p:blipFill>
          <a:blip r:embed="rId2"/>
          <a:stretch>
            <a:fillRect/>
          </a:stretch>
        </p:blipFill>
        <p:spPr>
          <a:xfrm>
            <a:off x="9824212" y="657750"/>
            <a:ext cx="1786596" cy="397326"/>
          </a:xfrm>
          <a:prstGeom prst="rect">
            <a:avLst/>
          </a:prstGeom>
        </p:spPr>
      </p:pic>
    </p:spTree>
    <p:extLst>
      <p:ext uri="{BB962C8B-B14F-4D97-AF65-F5344CB8AC3E}">
        <p14:creationId xmlns:p14="http://schemas.microsoft.com/office/powerpoint/2010/main" val="13219412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DF42142-C6AB-6B74-00F0-38577FD81D85}"/>
              </a:ext>
            </a:extLst>
          </p:cNvPr>
          <p:cNvSpPr txBox="1"/>
          <p:nvPr/>
        </p:nvSpPr>
        <p:spPr>
          <a:xfrm>
            <a:off x="6331974" y="1489377"/>
            <a:ext cx="5413493" cy="3678303"/>
          </a:xfrm>
          <a:prstGeom prst="rect">
            <a:avLst/>
          </a:prstGeom>
        </p:spPr>
        <p:txBody>
          <a:bodyPr vert="horz" lIns="91440" tIns="45720" rIns="91440" bIns="45720" rtlCol="0" anchor="ctr">
            <a:normAutofit/>
          </a:bodyPr>
          <a:lstStyle/>
          <a:p>
            <a:pPr marR="0" lvl="0">
              <a:lnSpc>
                <a:spcPct val="107000"/>
              </a:lnSpc>
              <a:spcBef>
                <a:spcPts val="200"/>
              </a:spcBef>
              <a:spcAft>
                <a:spcPts val="600"/>
              </a:spcAft>
              <a:buClr>
                <a:schemeClr val="accent2"/>
              </a:buClr>
              <a:buSzPct val="92000"/>
            </a:pPr>
            <a:r>
              <a:rPr lang="en-US" b="1" dirty="0">
                <a:solidFill>
                  <a:srgbClr val="1F4E79"/>
                </a:solidFill>
                <a:latin typeface="Calibri" panose="020F0502020204030204" pitchFamily="34" charset="0"/>
                <a:cs typeface="Calibri" panose="020F0502020204030204" pitchFamily="34" charset="0"/>
              </a:rPr>
              <a:t>       Elastic</a:t>
            </a:r>
          </a:p>
          <a:p>
            <a:pPr marL="393700" marR="0" lvl="0">
              <a:lnSpc>
                <a:spcPct val="107000"/>
              </a:lnSpc>
              <a:spcBef>
                <a:spcPts val="200"/>
              </a:spcBef>
              <a:spcAft>
                <a:spcPts val="600"/>
              </a:spcAft>
              <a:buClr>
                <a:schemeClr val="accent2"/>
              </a:buClr>
              <a:buSzPct val="92000"/>
            </a:pPr>
            <a:r>
              <a:rPr lang="en-US" dirty="0">
                <a:solidFill>
                  <a:srgbClr val="002B5C"/>
                </a:solidFill>
                <a:latin typeface="Calibri" panose="020F0502020204030204" pitchFamily="34" charset="0"/>
                <a:cs typeface="Arial" panose="020B0604020202020204" pitchFamily="34" charset="0"/>
              </a:rPr>
              <a:t>Elastic is a distributed, RESTful search and analytics engine capable of solving a growing number of use cases. As the heart of the Elastic Stack, it centrally stores your data so you can discover the expected and uncover the unexpected.</a:t>
            </a:r>
          </a:p>
          <a:p>
            <a:pPr marL="393700" marR="0" lvl="0">
              <a:lnSpc>
                <a:spcPct val="107000"/>
              </a:lnSpc>
              <a:spcBef>
                <a:spcPts val="200"/>
              </a:spcBef>
              <a:spcAft>
                <a:spcPts val="600"/>
              </a:spcAft>
              <a:buClr>
                <a:schemeClr val="accent2"/>
              </a:buClr>
              <a:buSzPct val="92000"/>
            </a:pPr>
            <a:r>
              <a:rPr lang="en-US" dirty="0">
                <a:solidFill>
                  <a:srgbClr val="002B5C"/>
                </a:solidFill>
                <a:latin typeface="Calibri" panose="020F0502020204030204" pitchFamily="34" charset="0"/>
                <a:cs typeface="Arial" panose="020B0604020202020204" pitchFamily="34" charset="0"/>
              </a:rPr>
              <a:t>From the middleware to twitter streams, Apache logs to WordPress blogs, Elastic products are extending what's possible with data, delivering on the promise that good things come from connecting the dots. </a:t>
            </a:r>
          </a:p>
          <a:p>
            <a:pPr>
              <a:spcBef>
                <a:spcPct val="20000"/>
              </a:spcBef>
              <a:spcAft>
                <a:spcPts val="600"/>
              </a:spcAft>
              <a:buClr>
                <a:schemeClr val="accent2"/>
              </a:buClr>
              <a:buSzPct val="92000"/>
              <a:buFont typeface="Wingdings 2" panose="05020102010507070707" pitchFamily="18" charset="2"/>
              <a:buChar char=""/>
            </a:pPr>
            <a:endParaRPr lang="en-US" dirty="0">
              <a:solidFill>
                <a:schemeClr val="tx2"/>
              </a:solidFill>
            </a:endParaRPr>
          </a:p>
        </p:txBody>
      </p:sp>
      <p:sp>
        <p:nvSpPr>
          <p:cNvPr id="4" name="TextBox 3">
            <a:extLst>
              <a:ext uri="{FF2B5EF4-FFF2-40B4-BE49-F238E27FC236}">
                <a16:creationId xmlns:a16="http://schemas.microsoft.com/office/drawing/2014/main" id="{702422F1-7932-D113-FD6A-937DF97E876F}"/>
              </a:ext>
            </a:extLst>
          </p:cNvPr>
          <p:cNvSpPr txBox="1"/>
          <p:nvPr/>
        </p:nvSpPr>
        <p:spPr>
          <a:xfrm>
            <a:off x="569468" y="1357362"/>
            <a:ext cx="5526531" cy="4732065"/>
          </a:xfrm>
          <a:prstGeom prst="rect">
            <a:avLst/>
          </a:prstGeom>
          <a:noFill/>
        </p:spPr>
        <p:txBody>
          <a:bodyPr wrap="square" rtlCol="0">
            <a:spAutoFit/>
          </a:bodyPr>
          <a:lstStyle/>
          <a:p>
            <a:r>
              <a:rPr lang="en-US" b="1" dirty="0">
                <a:solidFill>
                  <a:srgbClr val="1F4E79"/>
                </a:solidFill>
                <a:latin typeface="Calibri" panose="020F0502020204030204" pitchFamily="34" charset="0"/>
                <a:cs typeface="Calibri" panose="020F0502020204030204" pitchFamily="34" charset="0"/>
              </a:rPr>
              <a:t>Log</a:t>
            </a:r>
            <a:r>
              <a:rPr lang="en-US" dirty="0"/>
              <a:t> </a:t>
            </a:r>
            <a:r>
              <a:rPr lang="en-US" b="1" dirty="0">
                <a:solidFill>
                  <a:srgbClr val="1F4E79"/>
                </a:solidFill>
                <a:latin typeface="Calibri" panose="020F0502020204030204" pitchFamily="34" charset="0"/>
                <a:cs typeface="Calibri" panose="020F0502020204030204" pitchFamily="34" charset="0"/>
              </a:rPr>
              <a:t>Management</a:t>
            </a:r>
            <a:br>
              <a:rPr lang="en-US" dirty="0">
                <a:solidFill>
                  <a:srgbClr val="002060"/>
                </a:solidFill>
              </a:rPr>
            </a:br>
            <a:r>
              <a:rPr lang="en-US" b="0" i="0" dirty="0">
                <a:solidFill>
                  <a:srgbClr val="002060"/>
                </a:solidFill>
                <a:effectLst/>
                <a:latin typeface="Calibri" panose="020F0502020204030204" pitchFamily="34" charset="0"/>
                <a:cs typeface="Calibri" panose="020F0502020204030204" pitchFamily="34" charset="0"/>
              </a:rPr>
              <a:t>Log management is a continuous process of centrally collecting, parsing, storing, analyzing, and disposing of data to provide actionable insights for supporting troubleshooting, performance enhancement, or security monitoring.</a:t>
            </a:r>
            <a:endParaRPr lang="en-US" i="0" dirty="0">
              <a:solidFill>
                <a:srgbClr val="002060"/>
              </a:solidFill>
              <a:effectLst/>
              <a:latin typeface="Calibri" panose="020F0502020204030204" pitchFamily="34" charset="0"/>
              <a:cs typeface="Calibri" panose="020F0502020204030204" pitchFamily="34" charset="0"/>
            </a:endParaRPr>
          </a:p>
          <a:p>
            <a:pPr algn="l"/>
            <a:r>
              <a:rPr lang="en-US" i="0" dirty="0">
                <a:solidFill>
                  <a:srgbClr val="002060"/>
                </a:solidFill>
                <a:effectLst/>
                <a:latin typeface="Calibri" panose="020F0502020204030204" pitchFamily="34" charset="0"/>
                <a:cs typeface="Calibri" panose="020F0502020204030204" pitchFamily="34" charset="0"/>
              </a:rPr>
              <a:t>Log monitoring and analytics work together to ensure applications are performing optimally and to determine how systems can improve</a:t>
            </a:r>
            <a:endParaRPr lang="en-US" b="0" i="0" dirty="0">
              <a:solidFill>
                <a:srgbClr val="002060"/>
              </a:solidFill>
              <a:effectLst/>
              <a:latin typeface="Calibri" panose="020F0502020204030204" pitchFamily="34" charset="0"/>
              <a:cs typeface="Calibri" panose="020F0502020204030204" pitchFamily="34" charset="0"/>
            </a:endParaRPr>
          </a:p>
          <a:p>
            <a:r>
              <a:rPr lang="en-US" b="0" i="0" dirty="0">
                <a:solidFill>
                  <a:srgbClr val="002060"/>
                </a:solidFill>
                <a:effectLst/>
                <a:latin typeface="Calibri" panose="020F0502020204030204" pitchFamily="34" charset="0"/>
                <a:cs typeface="Calibri" panose="020F0502020204030204" pitchFamily="34" charset="0"/>
              </a:rPr>
              <a:t>Key features:</a:t>
            </a:r>
          </a:p>
          <a:p>
            <a:pPr marL="280988" indent="-280988" algn="just">
              <a:lnSpc>
                <a:spcPct val="95000"/>
              </a:lnSpc>
              <a:buClr>
                <a:schemeClr val="accent2"/>
              </a:buClr>
              <a:buSzPct val="92000"/>
              <a:buFont typeface="Symbol" panose="05050102010706020507" pitchFamily="18" charset="2"/>
              <a:buChar char=""/>
            </a:pPr>
            <a:r>
              <a:rPr lang="en-US" dirty="0">
                <a:solidFill>
                  <a:srgbClr val="002060"/>
                </a:solidFill>
                <a:latin typeface="Calibri" panose="020F0502020204030204" pitchFamily="34" charset="0"/>
                <a:cs typeface="Calibri" panose="020F0502020204030204" pitchFamily="34" charset="0"/>
              </a:rPr>
              <a:t>Comprehensive log collection</a:t>
            </a:r>
          </a:p>
          <a:p>
            <a:pPr marL="280988" indent="-280988" algn="just" fontAlgn="base">
              <a:lnSpc>
                <a:spcPct val="95000"/>
              </a:lnSpc>
              <a:buClr>
                <a:schemeClr val="accent2"/>
              </a:buClr>
              <a:buSzPct val="92000"/>
              <a:buFont typeface="Symbol" panose="05050102010706020507" pitchFamily="18" charset="2"/>
              <a:buChar char=""/>
            </a:pPr>
            <a:r>
              <a:rPr lang="en-US" dirty="0">
                <a:solidFill>
                  <a:srgbClr val="002060"/>
                </a:solidFill>
                <a:latin typeface="Calibri" panose="020F0502020204030204" pitchFamily="34" charset="0"/>
                <a:cs typeface="Calibri" panose="020F0502020204030204" pitchFamily="34" charset="0"/>
              </a:rPr>
              <a:t>In-depth log analysis</a:t>
            </a:r>
          </a:p>
          <a:p>
            <a:pPr marL="280988" indent="-280988" algn="just" fontAlgn="base">
              <a:lnSpc>
                <a:spcPct val="95000"/>
              </a:lnSpc>
              <a:buClr>
                <a:schemeClr val="accent2"/>
              </a:buClr>
              <a:buSzPct val="92000"/>
              <a:buFont typeface="Symbol" panose="05050102010706020507" pitchFamily="18" charset="2"/>
              <a:buChar char=""/>
            </a:pPr>
            <a:r>
              <a:rPr lang="en-US" dirty="0">
                <a:solidFill>
                  <a:srgbClr val="002060"/>
                </a:solidFill>
                <a:latin typeface="Calibri" panose="020F0502020204030204" pitchFamily="34" charset="0"/>
                <a:cs typeface="Calibri" panose="020F0502020204030204" pitchFamily="34" charset="0"/>
              </a:rPr>
              <a:t>Complex log correlation</a:t>
            </a:r>
          </a:p>
          <a:p>
            <a:pPr marL="280988" indent="-280988" algn="just" fontAlgn="base">
              <a:lnSpc>
                <a:spcPct val="95000"/>
              </a:lnSpc>
              <a:buClr>
                <a:schemeClr val="accent2"/>
              </a:buClr>
              <a:buSzPct val="92000"/>
              <a:buFont typeface="Symbol" panose="05050102010706020507" pitchFamily="18" charset="2"/>
              <a:buChar char=""/>
            </a:pPr>
            <a:r>
              <a:rPr lang="en-US" dirty="0">
                <a:solidFill>
                  <a:srgbClr val="002060"/>
                </a:solidFill>
                <a:latin typeface="Calibri" panose="020F0502020204030204" pitchFamily="34" charset="0"/>
                <a:cs typeface="Calibri" panose="020F0502020204030204" pitchFamily="34" charset="0"/>
              </a:rPr>
              <a:t>Integrated compliance management</a:t>
            </a:r>
          </a:p>
          <a:p>
            <a:pPr marL="280988" indent="-280988" algn="just" fontAlgn="base">
              <a:lnSpc>
                <a:spcPct val="95000"/>
              </a:lnSpc>
              <a:buClr>
                <a:schemeClr val="accent2"/>
              </a:buClr>
              <a:buSzPct val="92000"/>
              <a:buFont typeface="Symbol" panose="05050102010706020507" pitchFamily="18" charset="2"/>
              <a:buChar char=""/>
            </a:pPr>
            <a:r>
              <a:rPr lang="en-US" dirty="0">
                <a:solidFill>
                  <a:srgbClr val="002060"/>
                </a:solidFill>
                <a:latin typeface="Calibri" panose="020F0502020204030204" pitchFamily="34" charset="0"/>
                <a:cs typeface="Calibri" panose="020F0502020204030204" pitchFamily="34" charset="0"/>
              </a:rPr>
              <a:t>Automated incident management</a:t>
            </a:r>
          </a:p>
          <a:p>
            <a:endParaRPr lang="en-US" b="1" dirty="0">
              <a:solidFill>
                <a:srgbClr val="1F4E79"/>
              </a:solidFill>
              <a:latin typeface="Calibri" panose="020F0502020204030204" pitchFamily="34" charset="0"/>
              <a:cs typeface="Calibri" panose="020F0502020204030204" pitchFamily="34" charset="0"/>
            </a:endParaRPr>
          </a:p>
          <a:p>
            <a:endParaRPr lang="en-US" dirty="0"/>
          </a:p>
        </p:txBody>
      </p:sp>
      <p:pic>
        <p:nvPicPr>
          <p:cNvPr id="2050" name="Picture 2" descr="Elastic Announces the General Availability of Elastic App Search on  Elasticsearch Service | Business Wire">
            <a:extLst>
              <a:ext uri="{FF2B5EF4-FFF2-40B4-BE49-F238E27FC236}">
                <a16:creationId xmlns:a16="http://schemas.microsoft.com/office/drawing/2014/main" id="{AB1A29DB-96CF-BE1E-6498-6B8EFE77A4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66973" y="549460"/>
            <a:ext cx="2078493" cy="709069"/>
          </a:xfrm>
          <a:prstGeom prst="rect">
            <a:avLst/>
          </a:prstGeom>
          <a:noFill/>
          <a:extLst>
            <a:ext uri="{909E8E84-426E-40DD-AFC4-6F175D3DCCD1}">
              <a14:hiddenFill xmlns:a14="http://schemas.microsoft.com/office/drawing/2010/main">
                <a:solidFill>
                  <a:srgbClr val="FFFFFF"/>
                </a:solidFill>
              </a14:hiddenFill>
            </a:ext>
          </a:extLst>
        </p:spPr>
      </p:pic>
      <p:sp>
        <p:nvSpPr>
          <p:cNvPr id="5" name="Footer Placeholder 1">
            <a:extLst>
              <a:ext uri="{FF2B5EF4-FFF2-40B4-BE49-F238E27FC236}">
                <a16:creationId xmlns:a16="http://schemas.microsoft.com/office/drawing/2014/main" id="{028239EA-3442-E6F6-5B65-70CFB0BC8CBE}"/>
              </a:ext>
            </a:extLst>
          </p:cNvPr>
          <p:cNvSpPr>
            <a:spLocks noGrp="1"/>
          </p:cNvSpPr>
          <p:nvPr>
            <p:ph type="ftr" sz="quarter" idx="11"/>
          </p:nvPr>
        </p:nvSpPr>
        <p:spPr>
          <a:xfrm>
            <a:off x="581192" y="5951811"/>
            <a:ext cx="6917210" cy="365125"/>
          </a:xfrm>
        </p:spPr>
        <p:txBody>
          <a:bodyPr/>
          <a:lstStyle/>
          <a:p>
            <a:r>
              <a:rPr lang="en-US"/>
              <a:t>Hayyan Horizons Company Profile</a:t>
            </a:r>
          </a:p>
        </p:txBody>
      </p:sp>
    </p:spTree>
    <p:extLst>
      <p:ext uri="{BB962C8B-B14F-4D97-AF65-F5344CB8AC3E}">
        <p14:creationId xmlns:p14="http://schemas.microsoft.com/office/powerpoint/2010/main" val="23622832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E75F1A1D-3134-8AA9-B2BB-A7FD4BE31F90}"/>
              </a:ext>
            </a:extLst>
          </p:cNvPr>
          <p:cNvSpPr>
            <a:spLocks noGrp="1"/>
          </p:cNvSpPr>
          <p:nvPr>
            <p:ph type="ftr" sz="quarter" idx="11"/>
          </p:nvPr>
        </p:nvSpPr>
        <p:spPr/>
        <p:txBody>
          <a:bodyPr/>
          <a:lstStyle/>
          <a:p>
            <a:r>
              <a:rPr lang="en-US"/>
              <a:t>Hayyan Horizons Company Profile</a:t>
            </a:r>
          </a:p>
        </p:txBody>
      </p:sp>
      <p:sp>
        <p:nvSpPr>
          <p:cNvPr id="4" name="TextBox 3">
            <a:extLst>
              <a:ext uri="{FF2B5EF4-FFF2-40B4-BE49-F238E27FC236}">
                <a16:creationId xmlns:a16="http://schemas.microsoft.com/office/drawing/2014/main" id="{469CA661-7C78-B372-849B-39B94E90C98F}"/>
              </a:ext>
            </a:extLst>
          </p:cNvPr>
          <p:cNvSpPr txBox="1"/>
          <p:nvPr/>
        </p:nvSpPr>
        <p:spPr>
          <a:xfrm>
            <a:off x="6651812" y="1350869"/>
            <a:ext cx="5036556" cy="3441776"/>
          </a:xfrm>
          <a:prstGeom prst="rect">
            <a:avLst/>
          </a:prstGeom>
          <a:noFill/>
        </p:spPr>
        <p:txBody>
          <a:bodyPr wrap="square" rtlCol="0">
            <a:spAutoFit/>
          </a:bodyPr>
          <a:lstStyle/>
          <a:p>
            <a:pPr>
              <a:lnSpc>
                <a:spcPct val="107000"/>
              </a:lnSpc>
              <a:spcBef>
                <a:spcPts val="200"/>
              </a:spcBef>
            </a:pPr>
            <a:r>
              <a:rPr lang="en-US" b="1" err="1">
                <a:solidFill>
                  <a:srgbClr val="1F4E79"/>
                </a:solidFill>
                <a:latin typeface="Calibri" panose="020F0502020204030204" pitchFamily="34" charset="0"/>
                <a:cs typeface="Calibri" panose="020F0502020204030204" pitchFamily="34" charset="0"/>
              </a:rPr>
              <a:t>Delinea</a:t>
            </a:r>
            <a:endParaRPr lang="en-US" b="1">
              <a:solidFill>
                <a:srgbClr val="1F4E79"/>
              </a:solidFill>
              <a:latin typeface="Calibri" panose="020F0502020204030204" pitchFamily="34" charset="0"/>
              <a:cs typeface="Calibri" panose="020F0502020204030204" pitchFamily="34" charset="0"/>
            </a:endParaRPr>
          </a:p>
          <a:p>
            <a:pPr>
              <a:lnSpc>
                <a:spcPct val="107000"/>
              </a:lnSpc>
              <a:spcBef>
                <a:spcPts val="200"/>
              </a:spcBef>
            </a:pPr>
            <a:r>
              <a:rPr lang="en-US">
                <a:solidFill>
                  <a:srgbClr val="002B5C"/>
                </a:solidFill>
                <a:latin typeface="Calibri" panose="020F0502020204030204" pitchFamily="34" charset="0"/>
                <a:cs typeface="Arial" panose="020B0604020202020204" pitchFamily="34" charset="0"/>
              </a:rPr>
              <a:t>Combines the expertise of two industry leaders in a comprehensive PAM solution for enterprises with complex IT environments.</a:t>
            </a:r>
          </a:p>
          <a:p>
            <a:pPr>
              <a:lnSpc>
                <a:spcPct val="107000"/>
              </a:lnSpc>
              <a:spcBef>
                <a:spcPts val="200"/>
              </a:spcBef>
            </a:pPr>
            <a:r>
              <a:rPr lang="en-US">
                <a:solidFill>
                  <a:srgbClr val="002B5C"/>
                </a:solidFill>
                <a:latin typeface="Calibri" panose="020F0502020204030204" pitchFamily="34" charset="0"/>
                <a:cs typeface="Arial" panose="020B0604020202020204" pitchFamily="34" charset="0"/>
              </a:rPr>
              <a:t>They treat all users as privileged users, with dynamic access controls for admins, business users, service accounts, and machine identities.</a:t>
            </a:r>
          </a:p>
          <a:p>
            <a:pPr>
              <a:lnSpc>
                <a:spcPct val="107000"/>
              </a:lnSpc>
              <a:spcBef>
                <a:spcPts val="200"/>
              </a:spcBef>
            </a:pPr>
            <a:endParaRPr lang="en-US">
              <a:solidFill>
                <a:srgbClr val="002B5C"/>
              </a:solidFill>
              <a:latin typeface="Calibri" panose="020F0502020204030204" pitchFamily="34" charset="0"/>
              <a:cs typeface="Arial" panose="020B0604020202020204" pitchFamily="34" charset="0"/>
            </a:endParaRPr>
          </a:p>
          <a:p>
            <a:pPr>
              <a:lnSpc>
                <a:spcPct val="107000"/>
              </a:lnSpc>
              <a:spcBef>
                <a:spcPts val="200"/>
              </a:spcBef>
            </a:pPr>
            <a:r>
              <a:rPr lang="en-US">
                <a:solidFill>
                  <a:srgbClr val="002B5C"/>
                </a:solidFill>
                <a:latin typeface="Calibri" panose="020F0502020204030204" pitchFamily="34" charset="0"/>
                <a:cs typeface="Arial" panose="020B0604020202020204" pitchFamily="34" charset="0"/>
              </a:rPr>
              <a:t>Founded on Zero Trust principles, </a:t>
            </a:r>
            <a:r>
              <a:rPr lang="en-US" err="1">
                <a:solidFill>
                  <a:srgbClr val="002B5C"/>
                </a:solidFill>
                <a:latin typeface="Calibri" panose="020F0502020204030204" pitchFamily="34" charset="0"/>
                <a:cs typeface="Arial" panose="020B0604020202020204" pitchFamily="34" charset="0"/>
              </a:rPr>
              <a:t>Delinea</a:t>
            </a:r>
            <a:r>
              <a:rPr lang="en-US">
                <a:solidFill>
                  <a:srgbClr val="002B5C"/>
                </a:solidFill>
                <a:latin typeface="Calibri" panose="020F0502020204030204" pitchFamily="34" charset="0"/>
                <a:cs typeface="Arial" panose="020B0604020202020204" pitchFamily="34" charset="0"/>
              </a:rPr>
              <a:t> makes sure everyone has only the access they need to do their job, only when they need it.</a:t>
            </a:r>
          </a:p>
        </p:txBody>
      </p:sp>
      <p:sp>
        <p:nvSpPr>
          <p:cNvPr id="5" name="TextBox 4">
            <a:extLst>
              <a:ext uri="{FF2B5EF4-FFF2-40B4-BE49-F238E27FC236}">
                <a16:creationId xmlns:a16="http://schemas.microsoft.com/office/drawing/2014/main" id="{2A4B063A-B373-DFD1-A3D0-C5842A611473}"/>
              </a:ext>
            </a:extLst>
          </p:cNvPr>
          <p:cNvSpPr txBox="1"/>
          <p:nvPr/>
        </p:nvSpPr>
        <p:spPr>
          <a:xfrm>
            <a:off x="706767" y="1350869"/>
            <a:ext cx="5378140" cy="2205027"/>
          </a:xfrm>
          <a:prstGeom prst="rect">
            <a:avLst/>
          </a:prstGeom>
          <a:noFill/>
        </p:spPr>
        <p:txBody>
          <a:bodyPr wrap="square" rtlCol="0">
            <a:spAutoFit/>
          </a:bodyPr>
          <a:lstStyle/>
          <a:p>
            <a:pPr marR="0" lvl="0">
              <a:lnSpc>
                <a:spcPct val="107000"/>
              </a:lnSpc>
              <a:spcBef>
                <a:spcPts val="200"/>
              </a:spcBef>
              <a:spcAft>
                <a:spcPts val="0"/>
              </a:spcAft>
            </a:pPr>
            <a:r>
              <a:rPr lang="en-US" b="1">
                <a:solidFill>
                  <a:srgbClr val="1F4E79"/>
                </a:solidFill>
                <a:latin typeface="Calibri" panose="020F0502020204030204" pitchFamily="34" charset="0"/>
                <a:cs typeface="Calibri" panose="020F0502020204030204" pitchFamily="34" charset="0"/>
              </a:rPr>
              <a:t>Privileged Access Management (PAM)</a:t>
            </a:r>
          </a:p>
          <a:p>
            <a:pPr marR="0" lvl="0">
              <a:lnSpc>
                <a:spcPct val="107000"/>
              </a:lnSpc>
              <a:spcBef>
                <a:spcPts val="200"/>
              </a:spcBef>
              <a:spcAft>
                <a:spcPts val="0"/>
              </a:spcAft>
            </a:pPr>
            <a:r>
              <a:rPr lang="en-US">
                <a:solidFill>
                  <a:srgbClr val="002B5C"/>
                </a:solidFill>
                <a:latin typeface="Calibri" panose="020F0502020204030204" pitchFamily="34" charset="0"/>
                <a:cs typeface="Arial" panose="020B0604020202020204" pitchFamily="34" charset="0"/>
              </a:rPr>
              <a:t>Privileged Access Management (PAM) is used for the detection, analysis, and control of specially authorized users who can access critical data. </a:t>
            </a:r>
          </a:p>
          <a:p>
            <a:pPr marR="0" lvl="0">
              <a:lnSpc>
                <a:spcPct val="107000"/>
              </a:lnSpc>
              <a:spcBef>
                <a:spcPts val="200"/>
              </a:spcBef>
              <a:spcAft>
                <a:spcPts val="0"/>
              </a:spcAft>
            </a:pPr>
            <a:r>
              <a:rPr lang="en-US">
                <a:solidFill>
                  <a:srgbClr val="002B5C"/>
                </a:solidFill>
                <a:latin typeface="Calibri" panose="020F0502020204030204" pitchFamily="34" charset="0"/>
                <a:cs typeface="Arial" panose="020B0604020202020204" pitchFamily="34" charset="0"/>
              </a:rPr>
              <a:t>There are specific software solutions that allow you to manage all these processes in an efficient and trouble-free manner.</a:t>
            </a:r>
          </a:p>
        </p:txBody>
      </p:sp>
      <p:pic>
        <p:nvPicPr>
          <p:cNvPr id="10242" name="Picture 2" descr="PAM Platform | Privileged Access Management Solutions | Delinea">
            <a:extLst>
              <a:ext uri="{FF2B5EF4-FFF2-40B4-BE49-F238E27FC236}">
                <a16:creationId xmlns:a16="http://schemas.microsoft.com/office/drawing/2014/main" id="{E63A0B3D-9AF7-EC9F-10B0-8629B91EAA0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81136" y="649108"/>
            <a:ext cx="1607232" cy="365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14037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64609931-8BF8-3E7A-BB40-80CACBD9E76D}"/>
              </a:ext>
            </a:extLst>
          </p:cNvPr>
          <p:cNvSpPr>
            <a:spLocks noGrp="1"/>
          </p:cNvSpPr>
          <p:nvPr>
            <p:ph type="ftr" sz="quarter" idx="11"/>
          </p:nvPr>
        </p:nvSpPr>
        <p:spPr/>
        <p:txBody>
          <a:bodyPr/>
          <a:lstStyle/>
          <a:p>
            <a:r>
              <a:rPr lang="en-US"/>
              <a:t>Hayyan Horizons Company Profile</a:t>
            </a:r>
          </a:p>
        </p:txBody>
      </p:sp>
      <p:sp>
        <p:nvSpPr>
          <p:cNvPr id="3" name="TextBox 2">
            <a:extLst>
              <a:ext uri="{FF2B5EF4-FFF2-40B4-BE49-F238E27FC236}">
                <a16:creationId xmlns:a16="http://schemas.microsoft.com/office/drawing/2014/main" id="{39CAB294-0BB7-D2E1-C06D-A4764570B324}"/>
              </a:ext>
            </a:extLst>
          </p:cNvPr>
          <p:cNvSpPr txBox="1"/>
          <p:nvPr/>
        </p:nvSpPr>
        <p:spPr>
          <a:xfrm>
            <a:off x="6651811" y="1365919"/>
            <a:ext cx="4999065" cy="2797754"/>
          </a:xfrm>
          <a:prstGeom prst="rect">
            <a:avLst/>
          </a:prstGeom>
          <a:noFill/>
        </p:spPr>
        <p:txBody>
          <a:bodyPr wrap="square" rtlCol="0">
            <a:spAutoFit/>
          </a:bodyPr>
          <a:lstStyle/>
          <a:p>
            <a:pPr>
              <a:lnSpc>
                <a:spcPct val="107000"/>
              </a:lnSpc>
              <a:spcBef>
                <a:spcPts val="200"/>
              </a:spcBef>
            </a:pPr>
            <a:r>
              <a:rPr lang="en-US" b="1">
                <a:solidFill>
                  <a:srgbClr val="1F4E79"/>
                </a:solidFill>
                <a:latin typeface="Calibri" panose="020F0502020204030204" pitchFamily="34" charset="0"/>
                <a:cs typeface="Calibri" panose="020F0502020204030204" pitchFamily="34" charset="0"/>
              </a:rPr>
              <a:t>Kron Technologies</a:t>
            </a:r>
          </a:p>
          <a:p>
            <a:pPr>
              <a:lnSpc>
                <a:spcPct val="107000"/>
              </a:lnSpc>
              <a:spcBef>
                <a:spcPts val="200"/>
              </a:spcBef>
            </a:pPr>
            <a:r>
              <a:rPr lang="en-US">
                <a:solidFill>
                  <a:srgbClr val="002B5C"/>
                </a:solidFill>
                <a:latin typeface="Calibri" panose="020F0502020204030204" pitchFamily="34" charset="0"/>
                <a:cs typeface="Arial" panose="020B0604020202020204" pitchFamily="34" charset="0"/>
              </a:rPr>
              <a:t>Kron is a technology company that provides advanced cybersecurity software solutions in the field of Privileged Access Management. Kron protects enterprises from data breaches and their associated costs.</a:t>
            </a:r>
          </a:p>
          <a:p>
            <a:pPr>
              <a:lnSpc>
                <a:spcPct val="107000"/>
              </a:lnSpc>
              <a:spcBef>
                <a:spcPts val="200"/>
              </a:spcBef>
            </a:pPr>
            <a:r>
              <a:rPr lang="en-US">
                <a:solidFill>
                  <a:srgbClr val="002B5C"/>
                </a:solidFill>
                <a:latin typeface="Calibri" panose="020F0502020204030204" pitchFamily="34" charset="0"/>
                <a:cs typeface="Arial" panose="020B0604020202020204" pitchFamily="34" charset="0"/>
              </a:rPr>
              <a:t> Additionally, it ensures compliance with data security regulations by strictly controlling access to critical IT assets.</a:t>
            </a:r>
          </a:p>
        </p:txBody>
      </p:sp>
      <p:sp>
        <p:nvSpPr>
          <p:cNvPr id="4" name="TextBox 3">
            <a:extLst>
              <a:ext uri="{FF2B5EF4-FFF2-40B4-BE49-F238E27FC236}">
                <a16:creationId xmlns:a16="http://schemas.microsoft.com/office/drawing/2014/main" id="{77540169-CF9F-AFE9-81AE-49FD67325AE5}"/>
              </a:ext>
            </a:extLst>
          </p:cNvPr>
          <p:cNvSpPr txBox="1"/>
          <p:nvPr/>
        </p:nvSpPr>
        <p:spPr>
          <a:xfrm>
            <a:off x="717860" y="1365919"/>
            <a:ext cx="5378140" cy="2205027"/>
          </a:xfrm>
          <a:prstGeom prst="rect">
            <a:avLst/>
          </a:prstGeom>
          <a:noFill/>
        </p:spPr>
        <p:txBody>
          <a:bodyPr wrap="square" rtlCol="0">
            <a:spAutoFit/>
          </a:bodyPr>
          <a:lstStyle/>
          <a:p>
            <a:pPr marR="0" lvl="0">
              <a:lnSpc>
                <a:spcPct val="107000"/>
              </a:lnSpc>
              <a:spcBef>
                <a:spcPts val="200"/>
              </a:spcBef>
              <a:spcAft>
                <a:spcPts val="0"/>
              </a:spcAft>
            </a:pPr>
            <a:r>
              <a:rPr lang="en-US" b="1">
                <a:solidFill>
                  <a:srgbClr val="1F4E79"/>
                </a:solidFill>
                <a:latin typeface="Calibri" panose="020F0502020204030204" pitchFamily="34" charset="0"/>
                <a:cs typeface="Calibri" panose="020F0502020204030204" pitchFamily="34" charset="0"/>
              </a:rPr>
              <a:t>Privileged Access Management (PAM)</a:t>
            </a:r>
          </a:p>
          <a:p>
            <a:pPr marR="0" lvl="0">
              <a:lnSpc>
                <a:spcPct val="107000"/>
              </a:lnSpc>
              <a:spcBef>
                <a:spcPts val="200"/>
              </a:spcBef>
              <a:spcAft>
                <a:spcPts val="0"/>
              </a:spcAft>
            </a:pPr>
            <a:r>
              <a:rPr lang="en-US">
                <a:solidFill>
                  <a:srgbClr val="002B5C"/>
                </a:solidFill>
                <a:latin typeface="Calibri" panose="020F0502020204030204" pitchFamily="34" charset="0"/>
                <a:cs typeface="Arial" panose="020B0604020202020204" pitchFamily="34" charset="0"/>
              </a:rPr>
              <a:t>Privileged Access Management (PAM) is used for the detection, analysis, and control of specially authorized users who can access critical data. </a:t>
            </a:r>
          </a:p>
          <a:p>
            <a:pPr marR="0" lvl="0">
              <a:lnSpc>
                <a:spcPct val="107000"/>
              </a:lnSpc>
              <a:spcBef>
                <a:spcPts val="200"/>
              </a:spcBef>
              <a:spcAft>
                <a:spcPts val="0"/>
              </a:spcAft>
            </a:pPr>
            <a:r>
              <a:rPr lang="en-US">
                <a:solidFill>
                  <a:srgbClr val="002B5C"/>
                </a:solidFill>
                <a:latin typeface="Calibri" panose="020F0502020204030204" pitchFamily="34" charset="0"/>
                <a:cs typeface="Arial" panose="020B0604020202020204" pitchFamily="34" charset="0"/>
              </a:rPr>
              <a:t>There are specific software solutions that allow you to manage all these processes in an efficient and trouble-free manner.</a:t>
            </a:r>
          </a:p>
        </p:txBody>
      </p:sp>
      <p:pic>
        <p:nvPicPr>
          <p:cNvPr id="5" name="Picture 4">
            <a:extLst>
              <a:ext uri="{FF2B5EF4-FFF2-40B4-BE49-F238E27FC236}">
                <a16:creationId xmlns:a16="http://schemas.microsoft.com/office/drawing/2014/main" id="{F9167814-546B-DD16-CA4E-2456C1D6681A}"/>
              </a:ext>
            </a:extLst>
          </p:cNvPr>
          <p:cNvPicPr>
            <a:picLocks noChangeAspect="1"/>
          </p:cNvPicPr>
          <p:nvPr/>
        </p:nvPicPr>
        <p:blipFill>
          <a:blip r:embed="rId2"/>
          <a:stretch>
            <a:fillRect/>
          </a:stretch>
        </p:blipFill>
        <p:spPr>
          <a:xfrm>
            <a:off x="10086392" y="632566"/>
            <a:ext cx="1564485" cy="733353"/>
          </a:xfrm>
          <a:prstGeom prst="rect">
            <a:avLst/>
          </a:prstGeom>
        </p:spPr>
      </p:pic>
    </p:spTree>
    <p:extLst>
      <p:ext uri="{BB962C8B-B14F-4D97-AF65-F5344CB8AC3E}">
        <p14:creationId xmlns:p14="http://schemas.microsoft.com/office/powerpoint/2010/main" val="41824727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B46F77C4-2ABC-FD6D-38FC-877A9690CCF4}"/>
              </a:ext>
            </a:extLst>
          </p:cNvPr>
          <p:cNvSpPr>
            <a:spLocks noGrp="1"/>
          </p:cNvSpPr>
          <p:nvPr>
            <p:ph type="ftr" sz="quarter" idx="11"/>
          </p:nvPr>
        </p:nvSpPr>
        <p:spPr/>
        <p:txBody>
          <a:bodyPr/>
          <a:lstStyle/>
          <a:p>
            <a:r>
              <a:rPr lang="en-US"/>
              <a:t>Hayyan Horizons Company Profile</a:t>
            </a:r>
          </a:p>
        </p:txBody>
      </p:sp>
      <p:sp>
        <p:nvSpPr>
          <p:cNvPr id="5" name="TextBox 4">
            <a:extLst>
              <a:ext uri="{FF2B5EF4-FFF2-40B4-BE49-F238E27FC236}">
                <a16:creationId xmlns:a16="http://schemas.microsoft.com/office/drawing/2014/main" id="{C55555DB-D9F9-7F2F-10DD-99DB36F4700F}"/>
              </a:ext>
            </a:extLst>
          </p:cNvPr>
          <p:cNvSpPr txBox="1"/>
          <p:nvPr/>
        </p:nvSpPr>
        <p:spPr>
          <a:xfrm>
            <a:off x="581192" y="1366694"/>
            <a:ext cx="5514808" cy="1881541"/>
          </a:xfrm>
          <a:prstGeom prst="rect">
            <a:avLst/>
          </a:prstGeom>
          <a:noFill/>
        </p:spPr>
        <p:txBody>
          <a:bodyPr wrap="square" rtlCol="0">
            <a:spAutoFit/>
          </a:bodyPr>
          <a:lstStyle/>
          <a:p>
            <a:pPr marR="0" lvl="0" rtl="0">
              <a:lnSpc>
                <a:spcPct val="107000"/>
              </a:lnSpc>
              <a:spcBef>
                <a:spcPts val="200"/>
              </a:spcBef>
              <a:spcAft>
                <a:spcPts val="0"/>
              </a:spcAft>
            </a:pPr>
            <a:r>
              <a:rPr lang="en-US" b="1">
                <a:solidFill>
                  <a:srgbClr val="1F4E79"/>
                </a:solidFill>
                <a:latin typeface="Calibri" panose="020F0502020204030204" pitchFamily="34" charset="0"/>
                <a:ea typeface="Calibri" panose="020F0502020204030204" pitchFamily="34" charset="0"/>
                <a:cs typeface="Calibri" panose="020F0502020204030204" pitchFamily="34" charset="0"/>
              </a:rPr>
              <a:t> </a:t>
            </a:r>
            <a:r>
              <a:rPr lang="en-US" sz="1800" b="1">
                <a:solidFill>
                  <a:srgbClr val="1F4E79"/>
                </a:solidFill>
                <a:effectLst/>
                <a:latin typeface="Calibri" panose="020F0502020204030204" pitchFamily="34" charset="0"/>
                <a:ea typeface="Calibri" panose="020F0502020204030204" pitchFamily="34" charset="0"/>
                <a:cs typeface="Calibri" panose="020F0502020204030204" pitchFamily="34" charset="0"/>
              </a:rPr>
              <a:t>Breach and Attack Simulation (BAS)</a:t>
            </a:r>
          </a:p>
          <a:p>
            <a:pPr marR="0" lvl="0" rtl="0">
              <a:lnSpc>
                <a:spcPct val="107000"/>
              </a:lnSpc>
              <a:spcBef>
                <a:spcPts val="200"/>
              </a:spcBef>
              <a:spcAft>
                <a:spcPts val="0"/>
              </a:spcAft>
            </a:pPr>
            <a:r>
              <a:rPr lang="en-US" sz="1800">
                <a:solidFill>
                  <a:srgbClr val="002B5C"/>
                </a:solidFill>
                <a:effectLst/>
                <a:latin typeface="Calibri" panose="020F0502020204030204" pitchFamily="34" charset="0"/>
                <a:ea typeface="Calibri" panose="020F0502020204030204" pitchFamily="34" charset="0"/>
                <a:cs typeface="Arial" panose="020B0604020202020204" pitchFamily="34" charset="0"/>
              </a:rPr>
              <a:t> BAS platform offers SOCs and enterprise security teams the ability to test the effectiveness of their security measures. Its biggest strengths include its easy-to-understand dashboard and simple reports that assign a percentage grade to an environment.</a:t>
            </a:r>
            <a:endParaRPr lang="en-US" sz="1800">
              <a:effectLst/>
              <a:latin typeface="Times New Roman" panose="02020603050405020304" pitchFamily="18" charset="0"/>
              <a:ea typeface="Times New Roman" panose="02020603050405020304" pitchFamily="18" charset="0"/>
            </a:endParaRPr>
          </a:p>
        </p:txBody>
      </p:sp>
      <p:sp>
        <p:nvSpPr>
          <p:cNvPr id="6" name="TextBox 5">
            <a:extLst>
              <a:ext uri="{FF2B5EF4-FFF2-40B4-BE49-F238E27FC236}">
                <a16:creationId xmlns:a16="http://schemas.microsoft.com/office/drawing/2014/main" id="{276A9F09-191F-58CA-C491-8E6191301E7F}"/>
              </a:ext>
            </a:extLst>
          </p:cNvPr>
          <p:cNvSpPr txBox="1"/>
          <p:nvPr/>
        </p:nvSpPr>
        <p:spPr>
          <a:xfrm>
            <a:off x="6381135" y="1337207"/>
            <a:ext cx="5229673" cy="5424627"/>
          </a:xfrm>
          <a:prstGeom prst="rect">
            <a:avLst/>
          </a:prstGeom>
          <a:noFill/>
        </p:spPr>
        <p:txBody>
          <a:bodyPr wrap="square" rtlCol="0">
            <a:spAutoFit/>
          </a:bodyPr>
          <a:lstStyle/>
          <a:p>
            <a:pPr marL="280988" marR="0">
              <a:lnSpc>
                <a:spcPct val="107000"/>
              </a:lnSpc>
              <a:spcBef>
                <a:spcPts val="0"/>
              </a:spcBef>
              <a:spcAft>
                <a:spcPts val="800"/>
              </a:spcAft>
            </a:pPr>
            <a:r>
              <a:rPr lang="en-US" b="1" err="1">
                <a:solidFill>
                  <a:srgbClr val="1F4E79"/>
                </a:solidFill>
                <a:latin typeface="Calibri" panose="020F0502020204030204" pitchFamily="34" charset="0"/>
                <a:cs typeface="Calibri" panose="020F0502020204030204" pitchFamily="34" charset="0"/>
              </a:rPr>
              <a:t>Picus</a:t>
            </a:r>
            <a:endParaRPr lang="en-US" b="1">
              <a:solidFill>
                <a:srgbClr val="1F4E79"/>
              </a:solidFill>
              <a:latin typeface="Calibri" panose="020F0502020204030204" pitchFamily="34" charset="0"/>
              <a:cs typeface="Calibri" panose="020F0502020204030204" pitchFamily="34" charset="0"/>
            </a:endParaRPr>
          </a:p>
          <a:p>
            <a:pPr marL="280988" marR="0">
              <a:lnSpc>
                <a:spcPct val="107000"/>
              </a:lnSpc>
              <a:spcBef>
                <a:spcPts val="0"/>
              </a:spcBef>
              <a:spcAft>
                <a:spcPts val="800"/>
              </a:spcAft>
            </a:pPr>
            <a:r>
              <a:rPr lang="en-US" sz="1600" b="1">
                <a:solidFill>
                  <a:srgbClr val="1F4E79"/>
                </a:solidFill>
                <a:latin typeface="Calibri" panose="020F0502020204030204" pitchFamily="34" charset="0"/>
                <a:cs typeface="Calibri" panose="020F0502020204030204" pitchFamily="34" charset="0"/>
              </a:rPr>
              <a:t>The </a:t>
            </a:r>
            <a:r>
              <a:rPr lang="en-US" sz="1600" b="1" err="1">
                <a:solidFill>
                  <a:srgbClr val="1F4E79"/>
                </a:solidFill>
                <a:latin typeface="Calibri" panose="020F0502020204030204" pitchFamily="34" charset="0"/>
                <a:cs typeface="Calibri" panose="020F0502020204030204" pitchFamily="34" charset="0"/>
              </a:rPr>
              <a:t>Picus</a:t>
            </a:r>
            <a:r>
              <a:rPr lang="en-US" sz="1600" b="1">
                <a:solidFill>
                  <a:srgbClr val="1F4E79"/>
                </a:solidFill>
                <a:latin typeface="Calibri" panose="020F0502020204030204" pitchFamily="34" charset="0"/>
                <a:cs typeface="Calibri" panose="020F0502020204030204" pitchFamily="34" charset="0"/>
              </a:rPr>
              <a:t> </a:t>
            </a:r>
            <a:r>
              <a:rPr lang="en-US" sz="1600">
                <a:solidFill>
                  <a:srgbClr val="002B5C"/>
                </a:solidFill>
                <a:latin typeface="Calibri" panose="020F0502020204030204" pitchFamily="34" charset="0"/>
                <a:cs typeface="Arial" panose="020B0604020202020204" pitchFamily="34" charset="0"/>
              </a:rPr>
              <a:t>Complete Security Control Validation Platform is a Breach and Attack Simulation (BAS) solution that helps you to measure and strengthen cyber resilience by automatically and continuously testing the effectiveness of your prevention and detection tools.</a:t>
            </a:r>
          </a:p>
          <a:p>
            <a:pPr marL="280988" marR="0">
              <a:lnSpc>
                <a:spcPct val="107000"/>
              </a:lnSpc>
              <a:spcBef>
                <a:spcPts val="0"/>
              </a:spcBef>
              <a:spcAft>
                <a:spcPts val="800"/>
              </a:spcAft>
            </a:pPr>
            <a:r>
              <a:rPr lang="en-US" sz="1600">
                <a:solidFill>
                  <a:srgbClr val="002B5C"/>
                </a:solidFill>
                <a:latin typeface="Calibri" panose="020F0502020204030204" pitchFamily="34" charset="0"/>
                <a:cs typeface="Arial" panose="020B0604020202020204" pitchFamily="34" charset="0"/>
              </a:rPr>
              <a:t>Have the benefit of Security Control Validation through:</a:t>
            </a:r>
          </a:p>
          <a:p>
            <a:pPr marL="688975" marR="0" indent="-225425">
              <a:lnSpc>
                <a:spcPct val="107000"/>
              </a:lnSpc>
              <a:spcBef>
                <a:spcPts val="0"/>
              </a:spcBef>
              <a:spcAft>
                <a:spcPts val="800"/>
              </a:spcAft>
            </a:pPr>
            <a:r>
              <a:rPr lang="en-US" sz="1600">
                <a:solidFill>
                  <a:srgbClr val="002B5C"/>
                </a:solidFill>
                <a:latin typeface="Calibri" panose="020F0502020204030204" pitchFamily="34" charset="0"/>
                <a:cs typeface="Arial" panose="020B0604020202020204" pitchFamily="34" charset="0"/>
              </a:rPr>
              <a:t>•	Texting your security controls 24/7</a:t>
            </a:r>
          </a:p>
          <a:p>
            <a:pPr marL="688975" marR="0" indent="-225425">
              <a:lnSpc>
                <a:spcPct val="107000"/>
              </a:lnSpc>
              <a:spcBef>
                <a:spcPts val="0"/>
              </a:spcBef>
              <a:spcAft>
                <a:spcPts val="800"/>
              </a:spcAft>
            </a:pPr>
            <a:r>
              <a:rPr lang="en-US" sz="1600">
                <a:solidFill>
                  <a:srgbClr val="002B5C"/>
                </a:solidFill>
                <a:latin typeface="Calibri" panose="020F0502020204030204" pitchFamily="34" charset="0"/>
                <a:cs typeface="Arial" panose="020B0604020202020204" pitchFamily="34" charset="0"/>
              </a:rPr>
              <a:t>•	Validate readiness against the latest threats.</a:t>
            </a:r>
          </a:p>
          <a:p>
            <a:pPr marL="688975" marR="0" indent="-225425">
              <a:lnSpc>
                <a:spcPct val="107000"/>
              </a:lnSpc>
              <a:spcBef>
                <a:spcPts val="0"/>
              </a:spcBef>
              <a:spcAft>
                <a:spcPts val="800"/>
              </a:spcAft>
            </a:pPr>
            <a:r>
              <a:rPr lang="en-US" sz="1600">
                <a:solidFill>
                  <a:srgbClr val="002B5C"/>
                </a:solidFill>
                <a:latin typeface="Calibri" panose="020F0502020204030204" pitchFamily="34" charset="0"/>
                <a:cs typeface="Arial" panose="020B0604020202020204" pitchFamily="34" charset="0"/>
              </a:rPr>
              <a:t>•	Optimize prevention and detection capabilities.</a:t>
            </a:r>
          </a:p>
          <a:p>
            <a:pPr marL="688975" marR="0" indent="-225425">
              <a:lnSpc>
                <a:spcPct val="107000"/>
              </a:lnSpc>
              <a:spcBef>
                <a:spcPts val="0"/>
              </a:spcBef>
              <a:spcAft>
                <a:spcPts val="800"/>
              </a:spcAft>
            </a:pPr>
            <a:r>
              <a:rPr lang="en-US" sz="1600">
                <a:solidFill>
                  <a:srgbClr val="002B5C"/>
                </a:solidFill>
                <a:latin typeface="Calibri" panose="020F0502020204030204" pitchFamily="34" charset="0"/>
                <a:cs typeface="Arial" panose="020B0604020202020204" pitchFamily="34" charset="0"/>
              </a:rPr>
              <a:t>•	Show the value of your investments.</a:t>
            </a:r>
          </a:p>
          <a:p>
            <a:pPr marL="688975" marR="0" indent="-225425">
              <a:lnSpc>
                <a:spcPct val="107000"/>
              </a:lnSpc>
              <a:spcBef>
                <a:spcPts val="0"/>
              </a:spcBef>
              <a:spcAft>
                <a:spcPts val="800"/>
              </a:spcAft>
            </a:pPr>
            <a:r>
              <a:rPr lang="en-US" sz="1600">
                <a:solidFill>
                  <a:srgbClr val="002B5C"/>
                </a:solidFill>
                <a:latin typeface="Calibri" panose="020F0502020204030204" pitchFamily="34" charset="0"/>
                <a:cs typeface="Arial" panose="020B0604020202020204" pitchFamily="34" charset="0"/>
              </a:rPr>
              <a:t>•	Operationalize MITRE ATTA&amp;CK </a:t>
            </a:r>
          </a:p>
          <a:p>
            <a:pPr marL="688975" marR="0" indent="-225425">
              <a:lnSpc>
                <a:spcPct val="107000"/>
              </a:lnSpc>
              <a:spcBef>
                <a:spcPts val="0"/>
              </a:spcBef>
              <a:spcAft>
                <a:spcPts val="800"/>
              </a:spcAft>
            </a:pPr>
            <a:r>
              <a:rPr lang="en-US" sz="1600">
                <a:solidFill>
                  <a:srgbClr val="002B5C"/>
                </a:solidFill>
                <a:latin typeface="Calibri" panose="020F0502020204030204" pitchFamily="34" charset="0"/>
                <a:cs typeface="Arial" panose="020B0604020202020204" pitchFamily="34" charset="0"/>
              </a:rPr>
              <a:t>•	Improve SOC efficiency and effectiveness.</a:t>
            </a:r>
          </a:p>
          <a:p>
            <a:pPr marL="280988" marR="0">
              <a:lnSpc>
                <a:spcPct val="107000"/>
              </a:lnSpc>
              <a:spcBef>
                <a:spcPts val="0"/>
              </a:spcBef>
              <a:spcAft>
                <a:spcPts val="800"/>
              </a:spcAft>
            </a:pPr>
            <a:r>
              <a:rPr lang="en-US" sz="1600">
                <a:solidFill>
                  <a:srgbClr val="002B5C"/>
                </a:solidFill>
                <a:latin typeface="Calibri" panose="020F0502020204030204" pitchFamily="34" charset="0"/>
                <a:cs typeface="Arial" panose="020B0604020202020204" pitchFamily="34" charset="0"/>
              </a:rPr>
              <a:t>The complete security validation platform providing:</a:t>
            </a:r>
          </a:p>
          <a:p>
            <a:pPr marL="688975" indent="-225425">
              <a:lnSpc>
                <a:spcPct val="107000"/>
              </a:lnSpc>
              <a:spcAft>
                <a:spcPts val="800"/>
              </a:spcAft>
            </a:pPr>
            <a:r>
              <a:rPr lang="en-US" sz="1600">
                <a:solidFill>
                  <a:srgbClr val="002B5C"/>
                </a:solidFill>
                <a:latin typeface="Calibri" panose="020F0502020204030204" pitchFamily="34" charset="0"/>
                <a:cs typeface="Arial" panose="020B0604020202020204" pitchFamily="34" charset="0"/>
              </a:rPr>
              <a:t>•	Prevention controls.</a:t>
            </a:r>
          </a:p>
          <a:p>
            <a:pPr marL="688975" indent="-225425">
              <a:lnSpc>
                <a:spcPct val="107000"/>
              </a:lnSpc>
              <a:spcAft>
                <a:spcPts val="800"/>
              </a:spcAft>
            </a:pPr>
            <a:r>
              <a:rPr lang="en-US" sz="1600">
                <a:solidFill>
                  <a:srgbClr val="002B5C"/>
                </a:solidFill>
                <a:latin typeface="Calibri" panose="020F0502020204030204" pitchFamily="34" charset="0"/>
                <a:cs typeface="Arial" panose="020B0604020202020204" pitchFamily="34" charset="0"/>
              </a:rPr>
              <a:t>•	Detection controls.</a:t>
            </a:r>
          </a:p>
        </p:txBody>
      </p:sp>
      <p:pic>
        <p:nvPicPr>
          <p:cNvPr id="8" name="Picture 7">
            <a:extLst>
              <a:ext uri="{FF2B5EF4-FFF2-40B4-BE49-F238E27FC236}">
                <a16:creationId xmlns:a16="http://schemas.microsoft.com/office/drawing/2014/main" id="{40455F84-0657-4B4E-BCD7-5C1444C03251}"/>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10332743" y="780833"/>
            <a:ext cx="1179743" cy="327284"/>
          </a:xfrm>
          <a:prstGeom prst="rect">
            <a:avLst/>
          </a:prstGeom>
        </p:spPr>
      </p:pic>
    </p:spTree>
    <p:extLst>
      <p:ext uri="{BB962C8B-B14F-4D97-AF65-F5344CB8AC3E}">
        <p14:creationId xmlns:p14="http://schemas.microsoft.com/office/powerpoint/2010/main" val="10827045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679C319B-8A54-57BE-3F77-D6388D29B0EA}"/>
              </a:ext>
            </a:extLst>
          </p:cNvPr>
          <p:cNvSpPr>
            <a:spLocks noGrp="1"/>
          </p:cNvSpPr>
          <p:nvPr>
            <p:ph type="ftr" sz="quarter" idx="11"/>
          </p:nvPr>
        </p:nvSpPr>
        <p:spPr/>
        <p:txBody>
          <a:bodyPr/>
          <a:lstStyle/>
          <a:p>
            <a:r>
              <a:rPr lang="en-US"/>
              <a:t>Hayyan Horizons Company Profile</a:t>
            </a:r>
          </a:p>
        </p:txBody>
      </p:sp>
      <p:sp>
        <p:nvSpPr>
          <p:cNvPr id="5" name="TextBox 4">
            <a:extLst>
              <a:ext uri="{FF2B5EF4-FFF2-40B4-BE49-F238E27FC236}">
                <a16:creationId xmlns:a16="http://schemas.microsoft.com/office/drawing/2014/main" id="{C766E427-B45E-43F0-8568-69EAF5C33764}"/>
              </a:ext>
            </a:extLst>
          </p:cNvPr>
          <p:cNvSpPr txBox="1"/>
          <p:nvPr/>
        </p:nvSpPr>
        <p:spPr>
          <a:xfrm>
            <a:off x="184952" y="1311965"/>
            <a:ext cx="5911048" cy="2153731"/>
          </a:xfrm>
          <a:prstGeom prst="rect">
            <a:avLst/>
          </a:prstGeom>
          <a:noFill/>
        </p:spPr>
        <p:txBody>
          <a:bodyPr wrap="square" rtlCol="0">
            <a:spAutoFit/>
          </a:bodyPr>
          <a:lstStyle/>
          <a:p>
            <a:pPr marR="0" lvl="0" rtl="0">
              <a:lnSpc>
                <a:spcPct val="107000"/>
              </a:lnSpc>
              <a:spcBef>
                <a:spcPts val="200"/>
              </a:spcBef>
              <a:spcAft>
                <a:spcPts val="0"/>
              </a:spcAft>
            </a:pPr>
            <a:r>
              <a:rPr lang="en-US" sz="1800" b="1">
                <a:solidFill>
                  <a:srgbClr val="1F4E79"/>
                </a:solidFill>
                <a:effectLst/>
                <a:latin typeface="Calibri" panose="020F0502020204030204" pitchFamily="34" charset="0"/>
                <a:ea typeface="Calibri" panose="020F0502020204030204" pitchFamily="34" charset="0"/>
                <a:cs typeface="Calibri" panose="020F0502020204030204" pitchFamily="34" charset="0"/>
              </a:rPr>
              <a:t>        Brand and Digital Risk Protection</a:t>
            </a:r>
          </a:p>
          <a:p>
            <a:pPr marL="457200" marR="0" algn="just">
              <a:lnSpc>
                <a:spcPct val="107000"/>
              </a:lnSpc>
              <a:spcBef>
                <a:spcPts val="0"/>
              </a:spcBef>
              <a:spcAft>
                <a:spcPts val="800"/>
              </a:spcAft>
            </a:pPr>
            <a:r>
              <a:rPr lang="en-US" sz="1800">
                <a:solidFill>
                  <a:srgbClr val="002B5C"/>
                </a:solidFill>
                <a:effectLst/>
                <a:latin typeface="Calibri" panose="020F0502020204030204" pitchFamily="34" charset="0"/>
                <a:ea typeface="Calibri" panose="020F0502020204030204" pitchFamily="34" charset="0"/>
                <a:cs typeface="Arial" panose="020B0604020202020204" pitchFamily="34" charset="0"/>
              </a:rPr>
              <a:t>Helps organizations accurately and precisely anticipate and protect against targeted attacks by gathering, correlating, and analyzing threat information from within their own networks, supply chains and the rest of the Internet along with take down services to remediate these threats.</a:t>
            </a:r>
            <a:endParaRPr lang="en-US" sz="1800">
              <a:effectLst/>
              <a:latin typeface="Calibri" panose="020F0502020204030204" pitchFamily="34" charset="0"/>
              <a:ea typeface="Calibri" panose="020F0502020204030204" pitchFamily="34" charset="0"/>
              <a:cs typeface="Arial" panose="020B0604020202020204" pitchFamily="34" charset="0"/>
            </a:endParaRPr>
          </a:p>
        </p:txBody>
      </p:sp>
      <p:sp>
        <p:nvSpPr>
          <p:cNvPr id="6" name="TextBox 5">
            <a:extLst>
              <a:ext uri="{FF2B5EF4-FFF2-40B4-BE49-F238E27FC236}">
                <a16:creationId xmlns:a16="http://schemas.microsoft.com/office/drawing/2014/main" id="{24230FD1-BD66-155C-C8A7-1A73C0C2B76B}"/>
              </a:ext>
            </a:extLst>
          </p:cNvPr>
          <p:cNvSpPr txBox="1"/>
          <p:nvPr/>
        </p:nvSpPr>
        <p:spPr>
          <a:xfrm>
            <a:off x="6410632" y="1319305"/>
            <a:ext cx="5344046" cy="3635547"/>
          </a:xfrm>
          <a:prstGeom prst="rect">
            <a:avLst/>
          </a:prstGeom>
          <a:noFill/>
        </p:spPr>
        <p:txBody>
          <a:bodyPr wrap="square" rtlCol="0">
            <a:spAutoFit/>
          </a:bodyPr>
          <a:lstStyle/>
          <a:p>
            <a:pPr marR="0" lvl="0" rtl="0">
              <a:lnSpc>
                <a:spcPct val="107000"/>
              </a:lnSpc>
              <a:spcBef>
                <a:spcPts val="200"/>
              </a:spcBef>
              <a:spcAft>
                <a:spcPts val="0"/>
              </a:spcAft>
            </a:pPr>
            <a:r>
              <a:rPr lang="en-US" b="1">
                <a:solidFill>
                  <a:srgbClr val="1F4E79"/>
                </a:solidFill>
                <a:latin typeface="Calibri" panose="020F0502020204030204" pitchFamily="34" charset="0"/>
                <a:ea typeface="Calibri" panose="020F0502020204030204" pitchFamily="34" charset="0"/>
                <a:cs typeface="Calibri" panose="020F0502020204030204" pitchFamily="34" charset="0"/>
              </a:rPr>
              <a:t>     </a:t>
            </a:r>
            <a:r>
              <a:rPr lang="en-US" sz="1800" b="1" err="1">
                <a:solidFill>
                  <a:srgbClr val="1F4E79"/>
                </a:solidFill>
                <a:effectLst/>
                <a:latin typeface="Calibri" panose="020F0502020204030204" pitchFamily="34" charset="0"/>
                <a:ea typeface="Calibri" panose="020F0502020204030204" pitchFamily="34" charset="0"/>
                <a:cs typeface="Calibri" panose="020F0502020204030204" pitchFamily="34" charset="0"/>
              </a:rPr>
              <a:t>ZeroFOX</a:t>
            </a:r>
            <a:r>
              <a:rPr lang="en-US" sz="1800" b="1">
                <a:solidFill>
                  <a:srgbClr val="1F4E79"/>
                </a:solidFill>
                <a:effectLst/>
                <a:latin typeface="Calibri" panose="020F0502020204030204" pitchFamily="34" charset="0"/>
                <a:ea typeface="Calibri" panose="020F0502020204030204" pitchFamily="34" charset="0"/>
                <a:cs typeface="Calibri" panose="020F0502020204030204" pitchFamily="34" charset="0"/>
              </a:rPr>
              <a:t> </a:t>
            </a:r>
          </a:p>
          <a:p>
            <a:pPr marL="280988" marR="0">
              <a:lnSpc>
                <a:spcPct val="107000"/>
              </a:lnSpc>
              <a:spcBef>
                <a:spcPts val="0"/>
              </a:spcBef>
              <a:spcAft>
                <a:spcPts val="800"/>
              </a:spcAft>
            </a:pPr>
            <a:r>
              <a:rPr lang="en-US">
                <a:solidFill>
                  <a:srgbClr val="002B5C"/>
                </a:solidFill>
                <a:latin typeface="Calibri" panose="020F0502020204030204" pitchFamily="34" charset="0"/>
                <a:cs typeface="Arial" panose="020B0604020202020204" pitchFamily="34" charset="0"/>
              </a:rPr>
              <a:t>Using diverse data sources and artificial intelligence-based analysis, the </a:t>
            </a:r>
            <a:r>
              <a:rPr lang="en-US" err="1">
                <a:solidFill>
                  <a:srgbClr val="002B5C"/>
                </a:solidFill>
                <a:latin typeface="Calibri" panose="020F0502020204030204" pitchFamily="34" charset="0"/>
                <a:cs typeface="Arial" panose="020B0604020202020204" pitchFamily="34" charset="0"/>
              </a:rPr>
              <a:t>ZeroFOX</a:t>
            </a:r>
            <a:r>
              <a:rPr lang="en-US">
                <a:solidFill>
                  <a:srgbClr val="002B5C"/>
                </a:solidFill>
                <a:latin typeface="Calibri" panose="020F0502020204030204" pitchFamily="34" charset="0"/>
                <a:cs typeface="Arial" panose="020B0604020202020204" pitchFamily="34" charset="0"/>
              </a:rPr>
              <a:t> Platform identifies and remediates targeted phishing attacks, credential compromise, data exfiltration, brand hijacking, executive and location threats and more. The patented </a:t>
            </a:r>
            <a:r>
              <a:rPr lang="en-US" err="1">
                <a:solidFill>
                  <a:srgbClr val="002B5C"/>
                </a:solidFill>
                <a:latin typeface="Calibri" panose="020F0502020204030204" pitchFamily="34" charset="0"/>
                <a:cs typeface="Arial" panose="020B0604020202020204" pitchFamily="34" charset="0"/>
              </a:rPr>
              <a:t>ZeroFOX</a:t>
            </a:r>
            <a:r>
              <a:rPr lang="en-US">
                <a:solidFill>
                  <a:srgbClr val="002B5C"/>
                </a:solidFill>
                <a:latin typeface="Calibri" panose="020F0502020204030204" pitchFamily="34" charset="0"/>
                <a:cs typeface="Arial" panose="020B0604020202020204" pitchFamily="34" charset="0"/>
              </a:rPr>
              <a:t> SaaS technology processes and protects millions of posts, messages and accounts daily across the social and digital landscape, spanning LinkedIn, Facebook, Slack, Twitter, Instagram, Pastebin, YouTube, mobile app stores, the deep &amp; dark web, domains, email and more.</a:t>
            </a:r>
          </a:p>
        </p:txBody>
      </p:sp>
      <p:pic>
        <p:nvPicPr>
          <p:cNvPr id="8" name="Picture 7" descr="A picture containing text, clipart&#10;&#10;Description automatically generated">
            <a:extLst>
              <a:ext uri="{FF2B5EF4-FFF2-40B4-BE49-F238E27FC236}">
                <a16:creationId xmlns:a16="http://schemas.microsoft.com/office/drawing/2014/main" id="{0DE8D60E-E6D9-83F3-8D78-F88DC89CD8DF}"/>
              </a:ext>
            </a:extLst>
          </p:cNvPr>
          <p:cNvPicPr>
            <a:picLocks noChangeAspect="1"/>
          </p:cNvPicPr>
          <p:nvPr/>
        </p:nvPicPr>
        <p:blipFill>
          <a:blip r:embed="rId2"/>
          <a:stretch>
            <a:fillRect/>
          </a:stretch>
        </p:blipFill>
        <p:spPr>
          <a:xfrm>
            <a:off x="9596284" y="590043"/>
            <a:ext cx="2256717" cy="721922"/>
          </a:xfrm>
          <a:prstGeom prst="rect">
            <a:avLst/>
          </a:prstGeom>
        </p:spPr>
      </p:pic>
    </p:spTree>
    <p:extLst>
      <p:ext uri="{BB962C8B-B14F-4D97-AF65-F5344CB8AC3E}">
        <p14:creationId xmlns:p14="http://schemas.microsoft.com/office/powerpoint/2010/main" val="14608785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1">
            <a:extLst>
              <a:ext uri="{FF2B5EF4-FFF2-40B4-BE49-F238E27FC236}">
                <a16:creationId xmlns:a16="http://schemas.microsoft.com/office/drawing/2014/main" id="{662309C3-B235-FFFC-8DDE-3E9B30D5D18B}"/>
              </a:ext>
            </a:extLst>
          </p:cNvPr>
          <p:cNvSpPr txBox="1">
            <a:spLocks/>
          </p:cNvSpPr>
          <p:nvPr/>
        </p:nvSpPr>
        <p:spPr>
          <a:xfrm>
            <a:off x="581192" y="5951811"/>
            <a:ext cx="6917210" cy="365125"/>
          </a:xfrm>
          <a:prstGeom prst="rect">
            <a:avLst/>
          </a:prstGeom>
        </p:spPr>
        <p:txBody>
          <a:bodyPr vert="horz" lIns="91440" tIns="45720" rIns="91440" bIns="45720" rtlCol="0" anchor="ctr"/>
          <a:lstStyle>
            <a:defPPr>
              <a:defRPr lang="en-US"/>
            </a:defPPr>
            <a:lvl1pPr marL="0" algn="l" defTabSz="457200" rtl="0" eaLnBrk="1" latinLnBrk="0" hangingPunct="1">
              <a:defRPr sz="900" kern="1200" cap="all">
                <a:solidFill>
                  <a:schemeClr val="accent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Hayyan Horizons Company Profile</a:t>
            </a:r>
          </a:p>
        </p:txBody>
      </p:sp>
      <p:sp>
        <p:nvSpPr>
          <p:cNvPr id="5" name="TextBox 4">
            <a:extLst>
              <a:ext uri="{FF2B5EF4-FFF2-40B4-BE49-F238E27FC236}">
                <a16:creationId xmlns:a16="http://schemas.microsoft.com/office/drawing/2014/main" id="{6C2BFCF8-C47B-1C5B-2E4A-AB59377C7702}"/>
              </a:ext>
            </a:extLst>
          </p:cNvPr>
          <p:cNvSpPr txBox="1"/>
          <p:nvPr/>
        </p:nvSpPr>
        <p:spPr>
          <a:xfrm>
            <a:off x="6651812" y="1183720"/>
            <a:ext cx="5020850" cy="4550285"/>
          </a:xfrm>
          <a:prstGeom prst="rect">
            <a:avLst/>
          </a:prstGeom>
          <a:noFill/>
        </p:spPr>
        <p:txBody>
          <a:bodyPr wrap="square" rtlCol="0">
            <a:spAutoFit/>
          </a:bodyPr>
          <a:lstStyle/>
          <a:p>
            <a:pPr>
              <a:lnSpc>
                <a:spcPct val="107000"/>
              </a:lnSpc>
              <a:spcBef>
                <a:spcPts val="200"/>
              </a:spcBef>
            </a:pPr>
            <a:r>
              <a:rPr lang="en-US" b="1" dirty="0">
                <a:solidFill>
                  <a:srgbClr val="1F4E79"/>
                </a:solidFill>
                <a:latin typeface="Calibri" panose="020F0502020204030204" pitchFamily="34" charset="0"/>
                <a:cs typeface="Calibri" panose="020F0502020204030204" pitchFamily="34" charset="0"/>
              </a:rPr>
              <a:t>Anomali</a:t>
            </a:r>
          </a:p>
          <a:p>
            <a:pPr>
              <a:lnSpc>
                <a:spcPct val="107000"/>
              </a:lnSpc>
              <a:spcBef>
                <a:spcPts val="200"/>
              </a:spcBef>
            </a:pPr>
            <a:r>
              <a:rPr lang="en-US" dirty="0">
                <a:solidFill>
                  <a:srgbClr val="002B5C"/>
                </a:solidFill>
                <a:latin typeface="Calibri" panose="020F0502020204030204" pitchFamily="34" charset="0"/>
                <a:cs typeface="Arial" panose="020B0604020202020204" pitchFamily="34" charset="0"/>
              </a:rPr>
              <a:t>Anomali is the leader in modernizing security operations with the power of analytics, intelligence, automation, and AI to deliver breakthrough levels of visibility, threat detection and response, and cyber exposure management. Anomali helps customers and partners transform their SOC by elevating security efficacy and reducing their costs with automated processes at the heart of everything. Founded in 2013, Anomali serves global B2B enterprise businesses, large public sector organizations, ISACs, ISAOs, service providers, and Global 1000 customers to help safeguard the world’s critical infrastructure, companies, and people.</a:t>
            </a:r>
          </a:p>
        </p:txBody>
      </p:sp>
      <p:sp>
        <p:nvSpPr>
          <p:cNvPr id="6" name="TextBox 5">
            <a:extLst>
              <a:ext uri="{FF2B5EF4-FFF2-40B4-BE49-F238E27FC236}">
                <a16:creationId xmlns:a16="http://schemas.microsoft.com/office/drawing/2014/main" id="{9FBE5793-430D-6265-7B1C-394B67F83CB0}"/>
              </a:ext>
            </a:extLst>
          </p:cNvPr>
          <p:cNvSpPr txBox="1"/>
          <p:nvPr/>
        </p:nvSpPr>
        <p:spPr>
          <a:xfrm>
            <a:off x="581192" y="1183720"/>
            <a:ext cx="5514808" cy="2831801"/>
          </a:xfrm>
          <a:prstGeom prst="rect">
            <a:avLst/>
          </a:prstGeom>
          <a:noFill/>
        </p:spPr>
        <p:txBody>
          <a:bodyPr wrap="square" rtlCol="0">
            <a:spAutoFit/>
          </a:bodyPr>
          <a:lstStyle/>
          <a:p>
            <a:pPr marR="0" lvl="0" rtl="0">
              <a:lnSpc>
                <a:spcPct val="107000"/>
              </a:lnSpc>
              <a:spcBef>
                <a:spcPts val="200"/>
              </a:spcBef>
              <a:spcAft>
                <a:spcPts val="0"/>
              </a:spcAft>
            </a:pPr>
            <a:r>
              <a:rPr lang="en-US" sz="1600" b="1">
                <a:solidFill>
                  <a:srgbClr val="1F4E79"/>
                </a:solidFill>
                <a:effectLst/>
                <a:latin typeface="Calibri" panose="020F0502020204030204" pitchFamily="34" charset="0"/>
                <a:ea typeface="Calibri" panose="020F0502020204030204" pitchFamily="34" charset="0"/>
                <a:cs typeface="Calibri" panose="020F0502020204030204" pitchFamily="34" charset="0"/>
              </a:rPr>
              <a:t> </a:t>
            </a:r>
            <a:r>
              <a:rPr lang="en-US" b="1">
                <a:solidFill>
                  <a:srgbClr val="1F4E79"/>
                </a:solidFill>
                <a:effectLst/>
                <a:latin typeface="Calibri" panose="020F0502020204030204" pitchFamily="34" charset="0"/>
                <a:ea typeface="Calibri" panose="020F0502020204030204" pitchFamily="34" charset="0"/>
                <a:cs typeface="Calibri" panose="020F0502020204030204" pitchFamily="34" charset="0"/>
              </a:rPr>
              <a:t>Threat Intelligence Platform (TIP)</a:t>
            </a:r>
          </a:p>
          <a:p>
            <a:pPr marR="0" lvl="0" rtl="0">
              <a:lnSpc>
                <a:spcPct val="107000"/>
              </a:lnSpc>
              <a:spcBef>
                <a:spcPts val="200"/>
              </a:spcBef>
              <a:spcAft>
                <a:spcPts val="0"/>
              </a:spcAft>
            </a:pPr>
            <a:r>
              <a:rPr lang="en-US">
                <a:solidFill>
                  <a:srgbClr val="002B5C"/>
                </a:solidFill>
                <a:effectLst/>
                <a:latin typeface="Calibri" panose="020F0502020204030204" pitchFamily="34" charset="0"/>
                <a:ea typeface="Calibri" panose="020F0502020204030204" pitchFamily="34" charset="0"/>
                <a:cs typeface="Arial" panose="020B0604020202020204" pitchFamily="34" charset="0"/>
              </a:rPr>
              <a:t>TIP can be deployed as a SaaS or on-premises solution to facilitate the management of cyber threat intelligence and associated entities such as actors, campaigns, incidents, signatures, bulletins, and TTPs. It is defined by its capability to perform four key functions:</a:t>
            </a:r>
            <a:endParaRPr lang="en-US">
              <a:effectLst/>
              <a:latin typeface="Calibri" panose="020F0502020204030204" pitchFamily="34" charset="0"/>
              <a:ea typeface="Calibri" panose="020F0502020204030204" pitchFamily="34" charset="0"/>
              <a:cs typeface="Arial" panose="020B0604020202020204" pitchFamily="34" charset="0"/>
            </a:endParaRPr>
          </a:p>
          <a:p>
            <a:pPr marL="225425" lvl="1" indent="-169863" algn="just">
              <a:lnSpc>
                <a:spcPct val="95000"/>
              </a:lnSpc>
              <a:buClr>
                <a:schemeClr val="accent2"/>
              </a:buClr>
              <a:buSzPct val="92000"/>
              <a:buFont typeface="Symbol" panose="05050102010706020507" pitchFamily="18" charset="2"/>
              <a:buChar char=""/>
            </a:pPr>
            <a:r>
              <a:rPr lang="en-US" sz="1600">
                <a:solidFill>
                  <a:srgbClr val="002B5C"/>
                </a:solidFill>
                <a:latin typeface="Calibri" panose="020F0502020204030204" pitchFamily="34" charset="0"/>
                <a:cs typeface="Calibri" panose="020F0502020204030204" pitchFamily="34" charset="0"/>
              </a:rPr>
              <a:t>Aggregation of intelligence from multiple sources</a:t>
            </a:r>
          </a:p>
          <a:p>
            <a:pPr marL="225425" indent="-169863" algn="just">
              <a:lnSpc>
                <a:spcPct val="95000"/>
              </a:lnSpc>
              <a:buClr>
                <a:schemeClr val="accent2"/>
              </a:buClr>
              <a:buSzPct val="92000"/>
              <a:buFont typeface="Symbol" panose="05050102010706020507" pitchFamily="18" charset="2"/>
              <a:buChar char=""/>
            </a:pPr>
            <a:r>
              <a:rPr lang="en-US" sz="1600">
                <a:solidFill>
                  <a:srgbClr val="002B5C"/>
                </a:solidFill>
                <a:effectLst/>
                <a:latin typeface="Calibri" panose="020F0502020204030204" pitchFamily="34" charset="0"/>
                <a:ea typeface="Calibri" panose="020F0502020204030204" pitchFamily="34" charset="0"/>
                <a:cs typeface="Arial" panose="020B0604020202020204" pitchFamily="34" charset="0"/>
              </a:rPr>
              <a:t>Curation, normalization, enrichment, and risk scoring of </a:t>
            </a:r>
            <a:r>
              <a:rPr lang="en-US" sz="1600">
                <a:solidFill>
                  <a:srgbClr val="002B5C"/>
                </a:solidFill>
                <a:latin typeface="Calibri" panose="020F0502020204030204" pitchFamily="34" charset="0"/>
                <a:cs typeface="Calibri" panose="020F0502020204030204" pitchFamily="34" charset="0"/>
              </a:rPr>
              <a:t>data</a:t>
            </a:r>
          </a:p>
          <a:p>
            <a:pPr marL="225425" indent="-169863" algn="just">
              <a:lnSpc>
                <a:spcPct val="95000"/>
              </a:lnSpc>
              <a:buClr>
                <a:schemeClr val="accent2"/>
              </a:buClr>
              <a:buSzPct val="92000"/>
              <a:buFont typeface="Symbol" panose="05050102010706020507" pitchFamily="18" charset="2"/>
              <a:buChar char=""/>
            </a:pPr>
            <a:r>
              <a:rPr lang="en-US" sz="1600">
                <a:solidFill>
                  <a:srgbClr val="002B5C"/>
                </a:solidFill>
                <a:latin typeface="Calibri" panose="020F0502020204030204" pitchFamily="34" charset="0"/>
                <a:cs typeface="Calibri" panose="020F0502020204030204" pitchFamily="34" charset="0"/>
              </a:rPr>
              <a:t>Integrations with existing security systems</a:t>
            </a:r>
          </a:p>
          <a:p>
            <a:pPr marL="225425" lvl="1" indent="-169863" algn="just">
              <a:lnSpc>
                <a:spcPct val="95000"/>
              </a:lnSpc>
              <a:buClr>
                <a:schemeClr val="accent2"/>
              </a:buClr>
              <a:buSzPct val="92000"/>
              <a:buFont typeface="Symbol" panose="05050102010706020507" pitchFamily="18" charset="2"/>
              <a:buChar char=""/>
            </a:pPr>
            <a:r>
              <a:rPr lang="en-US" sz="1600">
                <a:solidFill>
                  <a:srgbClr val="002B5C"/>
                </a:solidFill>
                <a:latin typeface="Calibri" panose="020F0502020204030204" pitchFamily="34" charset="0"/>
                <a:cs typeface="Calibri" panose="020F0502020204030204" pitchFamily="34" charset="0"/>
              </a:rPr>
              <a:t>Analysis and </a:t>
            </a:r>
            <a:r>
              <a:rPr lang="en-US" sz="1600">
                <a:solidFill>
                  <a:srgbClr val="002B5C"/>
                </a:solid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sharing of threat intelligence</a:t>
            </a:r>
            <a:endParaRPr lang="en-US">
              <a:solidFill>
                <a:srgbClr val="002B5C"/>
              </a:solidFill>
              <a:latin typeface="Calibri" panose="020F050202020403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406D9F5F-DFFA-4B69-AF79-9F86B442AA1B}"/>
              </a:ext>
            </a:extLst>
          </p:cNvPr>
          <p:cNvPicPr>
            <a:picLocks noChangeAspect="1"/>
          </p:cNvPicPr>
          <p:nvPr/>
        </p:nvPicPr>
        <p:blipFill>
          <a:blip r:embed="rId3"/>
          <a:stretch>
            <a:fillRect/>
          </a:stretch>
        </p:blipFill>
        <p:spPr>
          <a:xfrm>
            <a:off x="9339942" y="610174"/>
            <a:ext cx="2332720" cy="711479"/>
          </a:xfrm>
          <a:prstGeom prst="rect">
            <a:avLst/>
          </a:prstGeom>
        </p:spPr>
      </p:pic>
    </p:spTree>
    <p:extLst>
      <p:ext uri="{BB962C8B-B14F-4D97-AF65-F5344CB8AC3E}">
        <p14:creationId xmlns:p14="http://schemas.microsoft.com/office/powerpoint/2010/main" val="33412860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AAE43FE6-BA89-89D7-99F5-BAB518488544}"/>
              </a:ext>
            </a:extLst>
          </p:cNvPr>
          <p:cNvSpPr>
            <a:spLocks noGrp="1"/>
          </p:cNvSpPr>
          <p:nvPr>
            <p:ph type="ftr" sz="quarter" idx="11"/>
          </p:nvPr>
        </p:nvSpPr>
        <p:spPr/>
        <p:txBody>
          <a:bodyPr/>
          <a:lstStyle/>
          <a:p>
            <a:r>
              <a:rPr lang="en-US"/>
              <a:t>Hayyan Horizons Company Profile</a:t>
            </a:r>
          </a:p>
        </p:txBody>
      </p:sp>
      <p:sp>
        <p:nvSpPr>
          <p:cNvPr id="16" name="TextBox 15">
            <a:extLst>
              <a:ext uri="{FF2B5EF4-FFF2-40B4-BE49-F238E27FC236}">
                <a16:creationId xmlns:a16="http://schemas.microsoft.com/office/drawing/2014/main" id="{EB2D4412-089B-0261-9B83-26F4C0E0766F}"/>
              </a:ext>
            </a:extLst>
          </p:cNvPr>
          <p:cNvSpPr txBox="1"/>
          <p:nvPr/>
        </p:nvSpPr>
        <p:spPr>
          <a:xfrm>
            <a:off x="188686" y="1306068"/>
            <a:ext cx="5907314" cy="2908745"/>
          </a:xfrm>
          <a:prstGeom prst="rect">
            <a:avLst/>
          </a:prstGeom>
          <a:noFill/>
        </p:spPr>
        <p:txBody>
          <a:bodyPr wrap="square" rtlCol="0">
            <a:spAutoFit/>
          </a:bodyPr>
          <a:lstStyle/>
          <a:p>
            <a:pPr marR="0" lvl="0" rtl="0">
              <a:lnSpc>
                <a:spcPct val="107000"/>
              </a:lnSpc>
              <a:spcBef>
                <a:spcPts val="200"/>
              </a:spcBef>
              <a:spcAft>
                <a:spcPts val="0"/>
              </a:spcAft>
            </a:pPr>
            <a:r>
              <a:rPr lang="en-US" sz="1600" b="1">
                <a:solidFill>
                  <a:srgbClr val="1F4E79"/>
                </a:solidFill>
                <a:effectLst/>
                <a:latin typeface="Calibri" panose="020F0502020204030204" pitchFamily="34" charset="0"/>
                <a:ea typeface="Calibri" panose="020F0502020204030204" pitchFamily="34" charset="0"/>
                <a:cs typeface="Calibri" panose="020F0502020204030204" pitchFamily="34" charset="0"/>
              </a:rPr>
              <a:t>          </a:t>
            </a:r>
            <a:r>
              <a:rPr lang="en-US" b="1">
                <a:solidFill>
                  <a:srgbClr val="1F4E79"/>
                </a:solidFill>
                <a:effectLst/>
                <a:latin typeface="Calibri" panose="020F0502020204030204" pitchFamily="34" charset="0"/>
                <a:ea typeface="Calibri" panose="020F0502020204030204" pitchFamily="34" charset="0"/>
                <a:cs typeface="Calibri" panose="020F0502020204030204" pitchFamily="34" charset="0"/>
              </a:rPr>
              <a:t>Threat Intelligence Platform (TIP)</a:t>
            </a:r>
          </a:p>
          <a:p>
            <a:pPr marL="457200" marR="0" algn="just">
              <a:lnSpc>
                <a:spcPct val="107000"/>
              </a:lnSpc>
              <a:spcBef>
                <a:spcPts val="0"/>
              </a:spcBef>
              <a:spcAft>
                <a:spcPts val="800"/>
              </a:spcAft>
            </a:pPr>
            <a:r>
              <a:rPr lang="en-US">
                <a:solidFill>
                  <a:srgbClr val="002B5C"/>
                </a:solidFill>
                <a:effectLst/>
                <a:latin typeface="Calibri" panose="020F0502020204030204" pitchFamily="34" charset="0"/>
                <a:ea typeface="Calibri" panose="020F0502020204030204" pitchFamily="34" charset="0"/>
                <a:cs typeface="Arial" panose="020B0604020202020204" pitchFamily="34" charset="0"/>
              </a:rPr>
              <a:t>TIP can be deployed as a SaaS or on-premises solution to facilitate the management of cyber threat intelligence and associated entities such as actors, campaigns, incidents, signatures, bulletins, and TTPs. It is defined by its capability to perform four key functions:</a:t>
            </a:r>
            <a:endParaRPr lang="en-US">
              <a:effectLst/>
              <a:latin typeface="Calibri" panose="020F0502020204030204" pitchFamily="34" charset="0"/>
              <a:ea typeface="Calibri" panose="020F0502020204030204" pitchFamily="34" charset="0"/>
              <a:cs typeface="Arial" panose="020B0604020202020204" pitchFamily="34" charset="0"/>
            </a:endParaRPr>
          </a:p>
          <a:p>
            <a:pPr marL="682625" lvl="2" indent="-169863" algn="just">
              <a:lnSpc>
                <a:spcPct val="95000"/>
              </a:lnSpc>
              <a:buClr>
                <a:schemeClr val="accent2"/>
              </a:buClr>
              <a:buSzPct val="92000"/>
              <a:buFont typeface="Symbol" panose="05050102010706020507" pitchFamily="18" charset="2"/>
              <a:buChar char=""/>
            </a:pPr>
            <a:r>
              <a:rPr lang="en-US" sz="1600">
                <a:solidFill>
                  <a:srgbClr val="002B5C"/>
                </a:solidFill>
                <a:latin typeface="Calibri" panose="020F0502020204030204" pitchFamily="34" charset="0"/>
                <a:cs typeface="Calibri" panose="020F0502020204030204" pitchFamily="34" charset="0"/>
              </a:rPr>
              <a:t>Aggregation of intelligence from multiple sources</a:t>
            </a:r>
          </a:p>
          <a:p>
            <a:pPr marL="682625" lvl="1" indent="-169863" algn="just">
              <a:lnSpc>
                <a:spcPct val="95000"/>
              </a:lnSpc>
              <a:buClr>
                <a:schemeClr val="accent2"/>
              </a:buClr>
              <a:buSzPct val="92000"/>
              <a:buFont typeface="Symbol" panose="05050102010706020507" pitchFamily="18" charset="2"/>
              <a:buChar char=""/>
            </a:pPr>
            <a:r>
              <a:rPr lang="en-US" sz="1600">
                <a:solidFill>
                  <a:srgbClr val="002B5C"/>
                </a:solidFill>
                <a:effectLst/>
                <a:latin typeface="Calibri" panose="020F0502020204030204" pitchFamily="34" charset="0"/>
                <a:ea typeface="Calibri" panose="020F0502020204030204" pitchFamily="34" charset="0"/>
                <a:cs typeface="Arial" panose="020B0604020202020204" pitchFamily="34" charset="0"/>
              </a:rPr>
              <a:t>Curation, normalization, enrichment, and risk scoring of </a:t>
            </a:r>
            <a:r>
              <a:rPr lang="en-US" sz="1600">
                <a:solidFill>
                  <a:srgbClr val="002B5C"/>
                </a:solidFill>
                <a:latin typeface="Calibri" panose="020F0502020204030204" pitchFamily="34" charset="0"/>
                <a:cs typeface="Calibri" panose="020F0502020204030204" pitchFamily="34" charset="0"/>
              </a:rPr>
              <a:t>data</a:t>
            </a:r>
          </a:p>
          <a:p>
            <a:pPr marL="682625" lvl="1" indent="-169863" algn="just">
              <a:lnSpc>
                <a:spcPct val="95000"/>
              </a:lnSpc>
              <a:buClr>
                <a:schemeClr val="accent2"/>
              </a:buClr>
              <a:buSzPct val="92000"/>
              <a:buFont typeface="Symbol" panose="05050102010706020507" pitchFamily="18" charset="2"/>
              <a:buChar char=""/>
            </a:pPr>
            <a:r>
              <a:rPr lang="en-US" sz="1600">
                <a:solidFill>
                  <a:srgbClr val="002B5C"/>
                </a:solidFill>
                <a:latin typeface="Calibri" panose="020F0502020204030204" pitchFamily="34" charset="0"/>
                <a:cs typeface="Calibri" panose="020F0502020204030204" pitchFamily="34" charset="0"/>
              </a:rPr>
              <a:t>Integrations with existing security systems</a:t>
            </a:r>
          </a:p>
          <a:p>
            <a:pPr marL="682625" lvl="2" indent="-169863" algn="just">
              <a:lnSpc>
                <a:spcPct val="95000"/>
              </a:lnSpc>
              <a:buClr>
                <a:schemeClr val="accent2"/>
              </a:buClr>
              <a:buSzPct val="92000"/>
              <a:buFont typeface="Symbol" panose="05050102010706020507" pitchFamily="18" charset="2"/>
              <a:buChar char=""/>
            </a:pPr>
            <a:r>
              <a:rPr lang="en-US" sz="1600">
                <a:solidFill>
                  <a:srgbClr val="002B5C"/>
                </a:solidFill>
                <a:latin typeface="Calibri" panose="020F0502020204030204" pitchFamily="34" charset="0"/>
                <a:cs typeface="Calibri" panose="020F0502020204030204" pitchFamily="34" charset="0"/>
              </a:rPr>
              <a:t>Analysis and </a:t>
            </a:r>
            <a:r>
              <a:rPr lang="en-US" sz="1600">
                <a:solidFill>
                  <a:srgbClr val="002B5C"/>
                </a:solid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sharing of threat intelligence</a:t>
            </a:r>
            <a:endParaRPr lang="en-US" sz="1600">
              <a:solidFill>
                <a:srgbClr val="002B5C"/>
              </a:solidFill>
              <a:latin typeface="Calibri" panose="020F0502020204030204" pitchFamily="34" charset="0"/>
              <a:cs typeface="Calibri" panose="020F0502020204030204" pitchFamily="34" charset="0"/>
            </a:endParaRPr>
          </a:p>
        </p:txBody>
      </p:sp>
      <p:pic>
        <p:nvPicPr>
          <p:cNvPr id="18" name="Picture 17" descr="Logo, company name&#10;&#10;Description automatically generated">
            <a:extLst>
              <a:ext uri="{FF2B5EF4-FFF2-40B4-BE49-F238E27FC236}">
                <a16:creationId xmlns:a16="http://schemas.microsoft.com/office/drawing/2014/main" id="{F796D499-B5D6-A53D-8A38-0A385C65CDD2}"/>
              </a:ext>
            </a:extLst>
          </p:cNvPr>
          <p:cNvPicPr>
            <a:picLocks noChangeAspect="1"/>
          </p:cNvPicPr>
          <p:nvPr/>
        </p:nvPicPr>
        <p:blipFill>
          <a:blip r:embed="rId3"/>
          <a:stretch>
            <a:fillRect/>
          </a:stretch>
        </p:blipFill>
        <p:spPr>
          <a:xfrm>
            <a:off x="9743769" y="570981"/>
            <a:ext cx="2109238" cy="708605"/>
          </a:xfrm>
          <a:prstGeom prst="rect">
            <a:avLst/>
          </a:prstGeom>
        </p:spPr>
      </p:pic>
      <p:sp>
        <p:nvSpPr>
          <p:cNvPr id="2" name="TextBox 1">
            <a:extLst>
              <a:ext uri="{FF2B5EF4-FFF2-40B4-BE49-F238E27FC236}">
                <a16:creationId xmlns:a16="http://schemas.microsoft.com/office/drawing/2014/main" id="{46E11973-D3EB-615C-65A6-7C3CD06200B7}"/>
              </a:ext>
            </a:extLst>
          </p:cNvPr>
          <p:cNvSpPr txBox="1"/>
          <p:nvPr/>
        </p:nvSpPr>
        <p:spPr>
          <a:xfrm>
            <a:off x="6453571" y="1227410"/>
            <a:ext cx="5242118" cy="5467715"/>
          </a:xfrm>
          <a:prstGeom prst="rect">
            <a:avLst/>
          </a:prstGeom>
          <a:noFill/>
        </p:spPr>
        <p:txBody>
          <a:bodyPr wrap="square" rtlCol="0">
            <a:spAutoFit/>
          </a:bodyPr>
          <a:lstStyle/>
          <a:p>
            <a:pPr marL="0" marR="0" lvl="0" indent="0" rtl="0">
              <a:lnSpc>
                <a:spcPct val="107000"/>
              </a:lnSpc>
              <a:spcBef>
                <a:spcPts val="200"/>
              </a:spcBef>
              <a:spcAft>
                <a:spcPts val="0"/>
              </a:spcAft>
              <a:buNone/>
            </a:pPr>
            <a:r>
              <a:rPr lang="en-US" sz="1700" b="1">
                <a:solidFill>
                  <a:srgbClr val="1F4E79"/>
                </a:solidFill>
                <a:effectLst/>
                <a:latin typeface="Calibri" panose="020F0502020204030204" pitchFamily="34" charset="0"/>
                <a:ea typeface="Calibri" panose="020F0502020204030204" pitchFamily="34" charset="0"/>
                <a:cs typeface="Calibri" panose="020F0502020204030204" pitchFamily="34" charset="0"/>
              </a:rPr>
              <a:t>   ThreatQuotient</a:t>
            </a:r>
          </a:p>
          <a:p>
            <a:pPr marL="151200" marR="0" indent="0" algn="just">
              <a:lnSpc>
                <a:spcPct val="115000"/>
              </a:lnSpc>
              <a:spcBef>
                <a:spcPts val="0"/>
              </a:spcBef>
              <a:spcAft>
                <a:spcPts val="0"/>
              </a:spcAft>
              <a:buNone/>
            </a:pPr>
            <a:r>
              <a:rPr lang="en-US" sz="1700">
                <a:solidFill>
                  <a:srgbClr val="002B5C"/>
                </a:solidFill>
                <a:effectLst/>
                <a:latin typeface="Calibri" panose="020F0502020204030204" pitchFamily="34" charset="0"/>
                <a:ea typeface="Calibri" panose="020F0502020204030204" pitchFamily="34" charset="0"/>
                <a:cs typeface="Arial" panose="020B0604020202020204" pitchFamily="34" charset="0"/>
              </a:rPr>
              <a:t>The ThreatQ platform has taken a threat-centric approach to security operations. This approach allows security teams to prioritize based on threat and risk (reducing Noise on SIEM), collaborate across teams, automate actions and workflows, and integrate security solutions (SIEM, SOAR, VM, FW…) into a single security infrastructure.</a:t>
            </a:r>
            <a:endParaRPr lang="en-US" sz="1700">
              <a:effectLst/>
              <a:latin typeface="Times New Roman" panose="02020603050405020304" pitchFamily="18" charset="0"/>
              <a:ea typeface="Times New Roman" panose="02020603050405020304" pitchFamily="18" charset="0"/>
            </a:endParaRPr>
          </a:p>
          <a:p>
            <a:pPr marL="151200" marR="0" indent="0" algn="just">
              <a:lnSpc>
                <a:spcPct val="115000"/>
              </a:lnSpc>
              <a:spcBef>
                <a:spcPts val="0"/>
              </a:spcBef>
              <a:spcAft>
                <a:spcPts val="0"/>
              </a:spcAft>
              <a:buNone/>
            </a:pPr>
            <a:r>
              <a:rPr lang="en-US" sz="1700">
                <a:solidFill>
                  <a:srgbClr val="002B5C"/>
                </a:solidFill>
                <a:effectLst/>
                <a:latin typeface="Calibri" panose="020F0502020204030204" pitchFamily="34" charset="0"/>
                <a:ea typeface="Calibri" panose="020F0502020204030204" pitchFamily="34" charset="0"/>
                <a:cs typeface="Arial" panose="020B0604020202020204" pitchFamily="34" charset="0"/>
              </a:rPr>
              <a:t>ThreatQ platform is designed to ingest External Threat Intelligence at any form (structured and unstructured) and integrate with Internal Tools such as a SIEM and vulnerability management systems or point security (EDR) systems to transform threat data into actionable threat intelligence. </a:t>
            </a:r>
            <a:endParaRPr lang="en-US" sz="1700">
              <a:effectLst/>
              <a:latin typeface="Times New Roman" panose="02020603050405020304" pitchFamily="18" charset="0"/>
              <a:ea typeface="Times New Roman" panose="02020603050405020304" pitchFamily="18" charset="0"/>
            </a:endParaRPr>
          </a:p>
          <a:p>
            <a:pPr marL="151200" marR="0" indent="0" algn="just">
              <a:lnSpc>
                <a:spcPct val="115000"/>
              </a:lnSpc>
              <a:spcBef>
                <a:spcPts val="0"/>
              </a:spcBef>
              <a:spcAft>
                <a:spcPts val="0"/>
              </a:spcAft>
              <a:buNone/>
            </a:pPr>
            <a:r>
              <a:rPr lang="en-US" sz="1700">
                <a:solidFill>
                  <a:srgbClr val="002B5C"/>
                </a:solidFill>
                <a:effectLst/>
                <a:latin typeface="Calibri" panose="020F0502020204030204" pitchFamily="34" charset="0"/>
                <a:ea typeface="Calibri" panose="020F0502020204030204" pitchFamily="34" charset="0"/>
                <a:cs typeface="Arial" panose="020B0604020202020204" pitchFamily="34" charset="0"/>
              </a:rPr>
              <a:t>ThreatQ brings 60+ Open-Source Threat Intelligence feeds as part of their TIP solution, with leading Commercial feeds, and support sharing platforms like STIX/TAXII.</a:t>
            </a:r>
            <a:endParaRPr lang="en-US" sz="17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1732613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319FCE5C-C7B5-7A0D-CE2D-557D45DC47A9}"/>
              </a:ext>
            </a:extLst>
          </p:cNvPr>
          <p:cNvSpPr>
            <a:spLocks noGrp="1"/>
          </p:cNvSpPr>
          <p:nvPr>
            <p:ph type="ftr" sz="quarter" idx="11"/>
          </p:nvPr>
        </p:nvSpPr>
        <p:spPr/>
        <p:txBody>
          <a:bodyPr/>
          <a:lstStyle/>
          <a:p>
            <a:r>
              <a:rPr lang="en-US"/>
              <a:t>Hayyan Horizons Company Profile</a:t>
            </a:r>
          </a:p>
        </p:txBody>
      </p:sp>
      <p:sp>
        <p:nvSpPr>
          <p:cNvPr id="2" name="Title 1">
            <a:extLst>
              <a:ext uri="{FF2B5EF4-FFF2-40B4-BE49-F238E27FC236}">
                <a16:creationId xmlns:a16="http://schemas.microsoft.com/office/drawing/2014/main" id="{F5BCDA31-9B3B-165C-E00A-39067320FF0C}"/>
              </a:ext>
            </a:extLst>
          </p:cNvPr>
          <p:cNvSpPr>
            <a:spLocks noGrp="1"/>
          </p:cNvSpPr>
          <p:nvPr>
            <p:ph type="title" idx="4294967295"/>
          </p:nvPr>
        </p:nvSpPr>
        <p:spPr>
          <a:xfrm>
            <a:off x="581192" y="564510"/>
            <a:ext cx="11029950" cy="1014413"/>
          </a:xfrm>
        </p:spPr>
        <p:txBody>
          <a:bodyPr/>
          <a:lstStyle/>
          <a:p>
            <a:pPr algn="ctr"/>
            <a:r>
              <a:rPr lang="en-US" cap="none">
                <a:solidFill>
                  <a:schemeClr val="bg2">
                    <a:lumMod val="50000"/>
                  </a:schemeClr>
                </a:solidFill>
              </a:rPr>
              <a:t>Mission</a:t>
            </a:r>
          </a:p>
        </p:txBody>
      </p:sp>
      <p:sp>
        <p:nvSpPr>
          <p:cNvPr id="3" name="Content Placeholder 2">
            <a:extLst>
              <a:ext uri="{FF2B5EF4-FFF2-40B4-BE49-F238E27FC236}">
                <a16:creationId xmlns:a16="http://schemas.microsoft.com/office/drawing/2014/main" id="{78CC8850-39AE-66DA-AB1A-EDD708112553}"/>
              </a:ext>
            </a:extLst>
          </p:cNvPr>
          <p:cNvSpPr>
            <a:spLocks noGrp="1"/>
          </p:cNvSpPr>
          <p:nvPr>
            <p:ph idx="4294967295"/>
          </p:nvPr>
        </p:nvSpPr>
        <p:spPr>
          <a:xfrm>
            <a:off x="581192" y="1905273"/>
            <a:ext cx="11029950" cy="4229100"/>
          </a:xfrm>
        </p:spPr>
        <p:txBody>
          <a:bodyPr>
            <a:normAutofit/>
          </a:bodyPr>
          <a:lstStyle/>
          <a:p>
            <a:pPr marL="0" indent="0">
              <a:buNone/>
            </a:pPr>
            <a:r>
              <a:rPr lang="en-US" sz="1800" dirty="0">
                <a:solidFill>
                  <a:srgbClr val="1F4E79"/>
                </a:solidFill>
                <a:effectLst/>
                <a:latin typeface="Calibri" panose="020F0502020204030204" pitchFamily="34" charset="0"/>
                <a:ea typeface="Times New Roman" panose="02020603050405020304" pitchFamily="18" charset="0"/>
                <a:cs typeface="Arial" panose="020B0604020202020204" pitchFamily="34" charset="0"/>
              </a:rPr>
              <a:t>Build long-term relationships with our clients, provide exceptional customer experience by pursuing business through innovation and advanced technologies. Delivering quality services and solutions utilizing best in class project management methodologies and highest standards of quality, ethics and integrity. </a:t>
            </a:r>
          </a:p>
          <a:p>
            <a:pPr marL="11112" marR="0" indent="0">
              <a:lnSpc>
                <a:spcPct val="107000"/>
              </a:lnSpc>
              <a:spcBef>
                <a:spcPts val="0"/>
              </a:spcBef>
              <a:spcAft>
                <a:spcPts val="800"/>
              </a:spcAft>
              <a:buNone/>
            </a:pPr>
            <a:r>
              <a:rPr lang="en-US" dirty="0">
                <a:solidFill>
                  <a:srgbClr val="1F4E79"/>
                </a:solidFill>
                <a:latin typeface="Calibri" panose="020F0502020204030204" pitchFamily="34" charset="0"/>
                <a:cs typeface="Arial" panose="020B0604020202020204" pitchFamily="34" charset="0"/>
              </a:rPr>
              <a:t>Towards achieving an enhanced customer experience, we approach customer service based on five core                                     principles</a:t>
            </a:r>
            <a:r>
              <a:rPr lang="en-US" dirty="0">
                <a:latin typeface="Calibri" panose="020F0502020204030204" pitchFamily="34" charset="0"/>
                <a:cs typeface="Arial" panose="020B0604020202020204" pitchFamily="34" charset="0"/>
              </a:rPr>
              <a:t>. </a:t>
            </a:r>
          </a:p>
          <a:p>
            <a:pPr marL="342900" marR="0" lvl="0" indent="-342900" algn="just">
              <a:lnSpc>
                <a:spcPct val="107000"/>
              </a:lnSpc>
              <a:spcBef>
                <a:spcPts val="0"/>
              </a:spcBef>
              <a:spcAft>
                <a:spcPts val="0"/>
              </a:spcAft>
              <a:buFont typeface="Symbol" panose="05050102010706020507" pitchFamily="18" charset="2"/>
              <a:buChar char=""/>
            </a:pPr>
            <a:r>
              <a:rPr lang="en-US" sz="1800" dirty="0" err="1">
                <a:solidFill>
                  <a:srgbClr val="1F4E79"/>
                </a:solidFill>
                <a:effectLst/>
                <a:latin typeface="Calibri" panose="020F0502020204030204" pitchFamily="34" charset="0"/>
                <a:ea typeface="Times New Roman" panose="02020603050405020304" pitchFamily="18" charset="0"/>
                <a:cs typeface="Arial" panose="020B0604020202020204" pitchFamily="34" charset="0"/>
              </a:rPr>
              <a:t>Hayyan</a:t>
            </a:r>
            <a:r>
              <a:rPr lang="en-US" sz="1800" dirty="0">
                <a:solidFill>
                  <a:srgbClr val="1F4E79"/>
                </a:solidFill>
                <a:effectLst/>
                <a:latin typeface="Calibri" panose="020F0502020204030204" pitchFamily="34" charset="0"/>
                <a:ea typeface="Times New Roman" panose="02020603050405020304" pitchFamily="18" charset="0"/>
                <a:cs typeface="Arial" panose="020B0604020202020204" pitchFamily="34" charset="0"/>
              </a:rPr>
              <a:t> Horizons focal objective is supporting our clients professionally yet with care.</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just">
              <a:lnSpc>
                <a:spcPct val="107000"/>
              </a:lnSpc>
              <a:spcBef>
                <a:spcPts val="0"/>
              </a:spcBef>
              <a:spcAft>
                <a:spcPts val="0"/>
              </a:spcAft>
              <a:buFont typeface="Symbol" panose="05050102010706020507" pitchFamily="18" charset="2"/>
              <a:buChar char=""/>
            </a:pPr>
            <a:r>
              <a:rPr lang="en-US" sz="1800" dirty="0">
                <a:solidFill>
                  <a:srgbClr val="1F4E79"/>
                </a:solidFill>
                <a:effectLst/>
                <a:latin typeface="Calibri" panose="020F0502020204030204" pitchFamily="34" charset="0"/>
                <a:ea typeface="Times New Roman" panose="02020603050405020304" pitchFamily="18" charset="0"/>
                <a:cs typeface="Arial" panose="020B0604020202020204" pitchFamily="34" charset="0"/>
              </a:rPr>
              <a:t>We take care of our clients’ requirements following a high-standard servicing procedure.</a:t>
            </a:r>
          </a:p>
          <a:p>
            <a:pPr marL="342900" marR="0" lvl="0" indent="-342900" algn="just" rtl="0">
              <a:lnSpc>
                <a:spcPct val="107000"/>
              </a:lnSpc>
              <a:spcBef>
                <a:spcPts val="0"/>
              </a:spcBef>
              <a:spcAft>
                <a:spcPts val="0"/>
              </a:spcAft>
              <a:buFont typeface="Symbol" panose="05050102010706020507" pitchFamily="18" charset="2"/>
              <a:buChar char=""/>
            </a:pPr>
            <a:r>
              <a:rPr lang="en-US" sz="1800" dirty="0">
                <a:solidFill>
                  <a:srgbClr val="1F4E79"/>
                </a:solidFill>
                <a:effectLst/>
                <a:latin typeface="Calibri" panose="020F0502020204030204" pitchFamily="34" charset="0"/>
                <a:ea typeface="Times New Roman" panose="02020603050405020304" pitchFamily="18" charset="0"/>
                <a:cs typeface="Arial" panose="020B0604020202020204" pitchFamily="34" charset="0"/>
              </a:rPr>
              <a:t>We’re armed with well-coached, highly motivated and energized engineers and experts who are proactive, friendly and by all-means professionals.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just">
              <a:lnSpc>
                <a:spcPct val="107000"/>
              </a:lnSpc>
              <a:spcBef>
                <a:spcPts val="0"/>
              </a:spcBef>
              <a:spcAft>
                <a:spcPts val="0"/>
              </a:spcAft>
              <a:buFont typeface="Symbol" panose="05050102010706020507" pitchFamily="18" charset="2"/>
              <a:buChar char=""/>
            </a:pPr>
            <a:r>
              <a:rPr lang="en-US" sz="1800" dirty="0">
                <a:solidFill>
                  <a:srgbClr val="1F4E79"/>
                </a:solidFill>
                <a:effectLst/>
                <a:latin typeface="Calibri" panose="020F0502020204030204" pitchFamily="34" charset="0"/>
                <a:ea typeface="Times New Roman" panose="02020603050405020304" pitchFamily="18" charset="0"/>
                <a:cs typeface="Arial" panose="020B0604020202020204" pitchFamily="34" charset="0"/>
              </a:rPr>
              <a:t>We carefully screen and train our engineers so that they are professional, service oriented and responsive individuals.</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just">
              <a:lnSpc>
                <a:spcPct val="107000"/>
              </a:lnSpc>
              <a:spcBef>
                <a:spcPts val="0"/>
              </a:spcBef>
              <a:spcAft>
                <a:spcPts val="0"/>
              </a:spcAft>
              <a:buFont typeface="Symbol" panose="05050102010706020507" pitchFamily="18" charset="2"/>
              <a:buChar char=""/>
            </a:pPr>
            <a:r>
              <a:rPr lang="en-US" sz="1800" dirty="0">
                <a:solidFill>
                  <a:srgbClr val="1F4E79"/>
                </a:solidFill>
                <a:effectLst/>
                <a:latin typeface="Calibri" panose="020F0502020204030204" pitchFamily="34" charset="0"/>
                <a:ea typeface="Times New Roman" panose="02020603050405020304" pitchFamily="18" charset="0"/>
                <a:cs typeface="Arial" panose="020B0604020202020204" pitchFamily="34" charset="0"/>
              </a:rPr>
              <a:t>We are equipped with the right technical tools and systems that facilitate our work and continuously improve our service quality.</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just">
              <a:lnSpc>
                <a:spcPct val="107000"/>
              </a:lnSpc>
              <a:spcBef>
                <a:spcPts val="0"/>
              </a:spcBef>
              <a:spcAft>
                <a:spcPts val="0"/>
              </a:spcAft>
              <a:buFont typeface="Symbol" panose="05050102010706020507" pitchFamily="18" charset="2"/>
              <a:buChar char=""/>
            </a:pP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indent="0">
              <a:buNone/>
            </a:pPr>
            <a:endParaRPr lang="en-US" dirty="0"/>
          </a:p>
        </p:txBody>
      </p:sp>
    </p:spTree>
    <p:extLst>
      <p:ext uri="{BB962C8B-B14F-4D97-AF65-F5344CB8AC3E}">
        <p14:creationId xmlns:p14="http://schemas.microsoft.com/office/powerpoint/2010/main" val="12797495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C042F4CD-9B5C-CFA9-511D-1776C2A76892}"/>
              </a:ext>
            </a:extLst>
          </p:cNvPr>
          <p:cNvSpPr>
            <a:spLocks noGrp="1"/>
          </p:cNvSpPr>
          <p:nvPr>
            <p:ph type="ftr" sz="quarter" idx="11"/>
          </p:nvPr>
        </p:nvSpPr>
        <p:spPr/>
        <p:txBody>
          <a:bodyPr/>
          <a:lstStyle/>
          <a:p>
            <a:r>
              <a:rPr lang="en-US"/>
              <a:t>Hayyan Horizons Company Profile</a:t>
            </a:r>
          </a:p>
        </p:txBody>
      </p:sp>
      <p:sp>
        <p:nvSpPr>
          <p:cNvPr id="4" name="TextBox 3">
            <a:extLst>
              <a:ext uri="{FF2B5EF4-FFF2-40B4-BE49-F238E27FC236}">
                <a16:creationId xmlns:a16="http://schemas.microsoft.com/office/drawing/2014/main" id="{53BF61A4-0A05-B9AE-5640-708B1AEBDA78}"/>
              </a:ext>
            </a:extLst>
          </p:cNvPr>
          <p:cNvSpPr txBox="1"/>
          <p:nvPr/>
        </p:nvSpPr>
        <p:spPr>
          <a:xfrm>
            <a:off x="6651812" y="1183720"/>
            <a:ext cx="4822328" cy="2501390"/>
          </a:xfrm>
          <a:prstGeom prst="rect">
            <a:avLst/>
          </a:prstGeom>
          <a:noFill/>
        </p:spPr>
        <p:txBody>
          <a:bodyPr wrap="square" rtlCol="0">
            <a:spAutoFit/>
          </a:bodyPr>
          <a:lstStyle/>
          <a:p>
            <a:pPr>
              <a:lnSpc>
                <a:spcPct val="107000"/>
              </a:lnSpc>
              <a:spcBef>
                <a:spcPts val="200"/>
              </a:spcBef>
            </a:pPr>
            <a:r>
              <a:rPr lang="en-US" b="1">
                <a:solidFill>
                  <a:srgbClr val="1F4E79"/>
                </a:solidFill>
                <a:latin typeface="Calibri" panose="020F0502020204030204" pitchFamily="34" charset="0"/>
                <a:cs typeface="Calibri" panose="020F0502020204030204" pitchFamily="34" charset="0"/>
              </a:rPr>
              <a:t>Darktrace/Email</a:t>
            </a:r>
          </a:p>
          <a:p>
            <a:pPr>
              <a:lnSpc>
                <a:spcPct val="107000"/>
              </a:lnSpc>
              <a:spcBef>
                <a:spcPts val="200"/>
              </a:spcBef>
            </a:pPr>
            <a:r>
              <a:rPr lang="en-US">
                <a:solidFill>
                  <a:srgbClr val="002B5C"/>
                </a:solidFill>
                <a:latin typeface="Calibri" panose="020F0502020204030204" pitchFamily="34" charset="0"/>
                <a:cs typeface="Arial" panose="020B0604020202020204" pitchFamily="34" charset="0"/>
              </a:rPr>
              <a:t>Offers protection against present and future attacks which isn’t limited to historical attack rules and data. As attacks evolve, so will your security.</a:t>
            </a:r>
          </a:p>
          <a:p>
            <a:pPr>
              <a:lnSpc>
                <a:spcPct val="107000"/>
              </a:lnSpc>
              <a:spcBef>
                <a:spcPts val="200"/>
              </a:spcBef>
            </a:pPr>
            <a:r>
              <a:rPr lang="en-US">
                <a:solidFill>
                  <a:srgbClr val="002B5C"/>
                </a:solidFill>
                <a:latin typeface="Calibri" panose="020F0502020204030204" pitchFamily="34" charset="0"/>
                <a:cs typeface="Arial" panose="020B0604020202020204" pitchFamily="34" charset="0"/>
              </a:rPr>
              <a:t>understands behavioral context and responds proportionately to stop threats while repairing or allowing unusual but safe emails.</a:t>
            </a:r>
          </a:p>
        </p:txBody>
      </p:sp>
      <p:sp>
        <p:nvSpPr>
          <p:cNvPr id="5" name="TextBox 4">
            <a:extLst>
              <a:ext uri="{FF2B5EF4-FFF2-40B4-BE49-F238E27FC236}">
                <a16:creationId xmlns:a16="http://schemas.microsoft.com/office/drawing/2014/main" id="{48109F6D-7F71-B925-AAE3-424B9D54BB36}"/>
              </a:ext>
            </a:extLst>
          </p:cNvPr>
          <p:cNvSpPr txBox="1"/>
          <p:nvPr/>
        </p:nvSpPr>
        <p:spPr>
          <a:xfrm>
            <a:off x="717860" y="1183720"/>
            <a:ext cx="5378140" cy="3094117"/>
          </a:xfrm>
          <a:prstGeom prst="rect">
            <a:avLst/>
          </a:prstGeom>
          <a:noFill/>
        </p:spPr>
        <p:txBody>
          <a:bodyPr wrap="square" rtlCol="0">
            <a:spAutoFit/>
          </a:bodyPr>
          <a:lstStyle/>
          <a:p>
            <a:pPr marR="0" lvl="0">
              <a:lnSpc>
                <a:spcPct val="107000"/>
              </a:lnSpc>
              <a:spcBef>
                <a:spcPts val="200"/>
              </a:spcBef>
              <a:spcAft>
                <a:spcPts val="0"/>
              </a:spcAft>
            </a:pPr>
            <a:r>
              <a:rPr lang="en-US" b="1">
                <a:solidFill>
                  <a:srgbClr val="1F4E79"/>
                </a:solidFill>
                <a:latin typeface="Calibri" panose="020F0502020204030204" pitchFamily="34" charset="0"/>
                <a:cs typeface="Calibri" panose="020F0502020204030204" pitchFamily="34" charset="0"/>
              </a:rPr>
              <a:t>Email Security</a:t>
            </a:r>
          </a:p>
          <a:p>
            <a:pPr marR="0" lvl="0">
              <a:lnSpc>
                <a:spcPct val="107000"/>
              </a:lnSpc>
              <a:spcBef>
                <a:spcPts val="200"/>
              </a:spcBef>
              <a:spcAft>
                <a:spcPts val="0"/>
              </a:spcAft>
            </a:pPr>
            <a:r>
              <a:rPr lang="en-US">
                <a:solidFill>
                  <a:srgbClr val="002B5C"/>
                </a:solidFill>
                <a:latin typeface="Calibri" panose="020F0502020204030204" pitchFamily="34" charset="0"/>
                <a:cs typeface="Arial" panose="020B0604020202020204" pitchFamily="34" charset="0"/>
              </a:rPr>
              <a:t>Email security involves the strategic set of measures and techniques used to protect email-based communications, effectively preserving the confidentiality, integrity, and availability of email messages.</a:t>
            </a:r>
          </a:p>
          <a:p>
            <a:pPr marR="0" lvl="0">
              <a:lnSpc>
                <a:spcPct val="107000"/>
              </a:lnSpc>
              <a:spcBef>
                <a:spcPts val="200"/>
              </a:spcBef>
              <a:spcAft>
                <a:spcPts val="0"/>
              </a:spcAft>
            </a:pPr>
            <a:r>
              <a:rPr lang="en-US">
                <a:solidFill>
                  <a:srgbClr val="002B5C"/>
                </a:solidFill>
                <a:latin typeface="Calibri" panose="020F0502020204030204" pitchFamily="34" charset="0"/>
                <a:cs typeface="Arial" panose="020B0604020202020204" pitchFamily="34" charset="0"/>
              </a:rPr>
              <a:t>Email security prevents unauthorized access resulting in data breaches, detects and blocks malicious content, and ensures the privacy of sensitive information being transmitted.</a:t>
            </a:r>
          </a:p>
        </p:txBody>
      </p:sp>
      <p:pic>
        <p:nvPicPr>
          <p:cNvPr id="12" name="Picture 11">
            <a:extLst>
              <a:ext uri="{FF2B5EF4-FFF2-40B4-BE49-F238E27FC236}">
                <a16:creationId xmlns:a16="http://schemas.microsoft.com/office/drawing/2014/main" id="{7B96EF20-7271-1D8C-AD87-77A54DC06F1C}"/>
              </a:ext>
            </a:extLst>
          </p:cNvPr>
          <p:cNvPicPr>
            <a:picLocks noChangeAspect="1"/>
          </p:cNvPicPr>
          <p:nvPr/>
        </p:nvPicPr>
        <p:blipFill>
          <a:blip r:embed="rId2"/>
          <a:stretch>
            <a:fillRect/>
          </a:stretch>
        </p:blipFill>
        <p:spPr>
          <a:xfrm>
            <a:off x="9741159" y="666116"/>
            <a:ext cx="2042541" cy="356481"/>
          </a:xfrm>
          <a:prstGeom prst="rect">
            <a:avLst/>
          </a:prstGeom>
        </p:spPr>
      </p:pic>
    </p:spTree>
    <p:extLst>
      <p:ext uri="{BB962C8B-B14F-4D97-AF65-F5344CB8AC3E}">
        <p14:creationId xmlns:p14="http://schemas.microsoft.com/office/powerpoint/2010/main" val="18959030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F43B9EF8-2F51-1317-6DB7-6538BDA5EF78}"/>
              </a:ext>
            </a:extLst>
          </p:cNvPr>
          <p:cNvSpPr>
            <a:spLocks noGrp="1"/>
          </p:cNvSpPr>
          <p:nvPr>
            <p:ph type="ftr" sz="quarter" idx="11"/>
          </p:nvPr>
        </p:nvSpPr>
        <p:spPr/>
        <p:txBody>
          <a:bodyPr/>
          <a:lstStyle/>
          <a:p>
            <a:r>
              <a:rPr lang="en-US"/>
              <a:t>Hayyan Horizons Company Profile</a:t>
            </a:r>
          </a:p>
        </p:txBody>
      </p:sp>
      <p:sp>
        <p:nvSpPr>
          <p:cNvPr id="5" name="TextBox 4">
            <a:extLst>
              <a:ext uri="{FF2B5EF4-FFF2-40B4-BE49-F238E27FC236}">
                <a16:creationId xmlns:a16="http://schemas.microsoft.com/office/drawing/2014/main" id="{78871B5E-9156-70AB-151B-C3AC55AC9DE8}"/>
              </a:ext>
            </a:extLst>
          </p:cNvPr>
          <p:cNvSpPr txBox="1"/>
          <p:nvPr/>
        </p:nvSpPr>
        <p:spPr>
          <a:xfrm>
            <a:off x="692819" y="1210324"/>
            <a:ext cx="5403181" cy="1586653"/>
          </a:xfrm>
          <a:prstGeom prst="rect">
            <a:avLst/>
          </a:prstGeom>
          <a:noFill/>
        </p:spPr>
        <p:txBody>
          <a:bodyPr wrap="square" rtlCol="0">
            <a:spAutoFit/>
          </a:bodyPr>
          <a:lstStyle/>
          <a:p>
            <a:pPr marR="0" lvl="0" rtl="0">
              <a:lnSpc>
                <a:spcPct val="107000"/>
              </a:lnSpc>
              <a:spcBef>
                <a:spcPts val="200"/>
              </a:spcBef>
              <a:spcAft>
                <a:spcPts val="0"/>
              </a:spcAft>
            </a:pPr>
            <a:r>
              <a:rPr lang="en-US" sz="1800" b="1">
                <a:solidFill>
                  <a:srgbClr val="1F4E79"/>
                </a:solidFill>
                <a:effectLst/>
                <a:latin typeface="Calibri" panose="020F0502020204030204" pitchFamily="34" charset="0"/>
                <a:ea typeface="Calibri" panose="020F0502020204030204" pitchFamily="34" charset="0"/>
                <a:cs typeface="Calibri" panose="020F0502020204030204" pitchFamily="34" charset="0"/>
              </a:rPr>
              <a:t>Security Awareness and Phishing Simulation</a:t>
            </a:r>
          </a:p>
          <a:p>
            <a:pPr marR="0" lvl="0" rtl="0">
              <a:lnSpc>
                <a:spcPct val="107000"/>
              </a:lnSpc>
              <a:spcBef>
                <a:spcPts val="200"/>
              </a:spcBef>
              <a:spcAft>
                <a:spcPts val="0"/>
              </a:spcAft>
            </a:pPr>
            <a:r>
              <a:rPr lang="en-US">
                <a:solidFill>
                  <a:srgbClr val="002B5C"/>
                </a:solidFill>
                <a:latin typeface="Calibri" panose="020F0502020204030204" pitchFamily="34" charset="0"/>
                <a:cs typeface="Arial" panose="020B0604020202020204" pitchFamily="34" charset="0"/>
              </a:rPr>
              <a:t>Prepares employees to be more resilient and vigilant against targeted cyber-attacks and Empowers employees to easily report suspicious emails to the internal security teams in a timely manner.</a:t>
            </a:r>
          </a:p>
        </p:txBody>
      </p:sp>
      <p:sp>
        <p:nvSpPr>
          <p:cNvPr id="6" name="TextBox 5">
            <a:extLst>
              <a:ext uri="{FF2B5EF4-FFF2-40B4-BE49-F238E27FC236}">
                <a16:creationId xmlns:a16="http://schemas.microsoft.com/office/drawing/2014/main" id="{C38FECEB-7D9D-7250-F073-65F8994E9201}"/>
              </a:ext>
            </a:extLst>
          </p:cNvPr>
          <p:cNvSpPr txBox="1"/>
          <p:nvPr/>
        </p:nvSpPr>
        <p:spPr>
          <a:xfrm>
            <a:off x="6676103" y="1221113"/>
            <a:ext cx="4921400" cy="2772106"/>
          </a:xfrm>
          <a:prstGeom prst="rect">
            <a:avLst/>
          </a:prstGeom>
          <a:noFill/>
        </p:spPr>
        <p:txBody>
          <a:bodyPr wrap="square" rtlCol="0">
            <a:spAutoFit/>
          </a:bodyPr>
          <a:lstStyle/>
          <a:p>
            <a:pPr marR="0" lvl="0">
              <a:lnSpc>
                <a:spcPct val="107000"/>
              </a:lnSpc>
              <a:spcBef>
                <a:spcPts val="200"/>
              </a:spcBef>
              <a:spcAft>
                <a:spcPts val="0"/>
              </a:spcAft>
            </a:pPr>
            <a:r>
              <a:rPr lang="en-US" sz="1800" b="1">
                <a:solidFill>
                  <a:srgbClr val="1F4E79"/>
                </a:solidFill>
                <a:effectLst/>
                <a:latin typeface="Calibri" panose="020F0502020204030204" pitchFamily="34" charset="0"/>
                <a:ea typeface="Calibri" panose="020F0502020204030204" pitchFamily="34" charset="0"/>
                <a:cs typeface="Calibri" panose="020F0502020204030204" pitchFamily="34" charset="0"/>
              </a:rPr>
              <a:t> Knowbe4 – Security awareness and phishing simulation </a:t>
            </a:r>
          </a:p>
          <a:p>
            <a:pPr marR="0" lvl="0">
              <a:lnSpc>
                <a:spcPct val="107000"/>
              </a:lnSpc>
              <a:spcBef>
                <a:spcPts val="200"/>
              </a:spcBef>
              <a:spcAft>
                <a:spcPts val="0"/>
              </a:spcAft>
            </a:pPr>
            <a:r>
              <a:rPr lang="en-US" sz="1800">
                <a:solidFill>
                  <a:srgbClr val="002B5C"/>
                </a:solidFill>
                <a:effectLst/>
                <a:latin typeface="Calibri" panose="020F0502020204030204" pitchFamily="34" charset="0"/>
                <a:ea typeface="Calibri" panose="020F0502020204030204" pitchFamily="34" charset="0"/>
                <a:cs typeface="Arial" panose="020B0604020202020204" pitchFamily="34" charset="0"/>
              </a:rPr>
              <a:t>KnowBe4 is the provider of the world’s largest security awareness training and simulated phishing platform that helps you manage the ongoing problem of social engineering. Forrester Research Named KnowBe4 a Leader in the Forrester Wave™: Security Awareness and Training Solutions, Q1 2020. </a:t>
            </a:r>
            <a:endParaRPr lang="en-US" sz="1800">
              <a:effectLst/>
              <a:latin typeface="Calibri" panose="020F0502020204030204" pitchFamily="34" charset="0"/>
              <a:ea typeface="Calibri" panose="020F0502020204030204" pitchFamily="34" charset="0"/>
              <a:cs typeface="Arial" panose="020B0604020202020204" pitchFamily="34" charset="0"/>
            </a:endParaRPr>
          </a:p>
        </p:txBody>
      </p:sp>
      <p:pic>
        <p:nvPicPr>
          <p:cNvPr id="4098" name="Picture 2" descr="KnowBe4 Celebrates Safer Internet Day by Launching New Learning Module for  Students">
            <a:extLst>
              <a:ext uri="{FF2B5EF4-FFF2-40B4-BE49-F238E27FC236}">
                <a16:creationId xmlns:a16="http://schemas.microsoft.com/office/drawing/2014/main" id="{7E7A0F24-481A-449A-71A7-74E3CCDC5E7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3696" b="26697"/>
          <a:stretch/>
        </p:blipFill>
        <p:spPr bwMode="auto">
          <a:xfrm>
            <a:off x="9817624" y="643810"/>
            <a:ext cx="1878201" cy="486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66806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E681E432-C102-9653-3B53-9F26B9637B37}"/>
              </a:ext>
            </a:extLst>
          </p:cNvPr>
          <p:cNvSpPr>
            <a:spLocks noGrp="1"/>
          </p:cNvSpPr>
          <p:nvPr>
            <p:ph type="ftr" sz="quarter" idx="11"/>
          </p:nvPr>
        </p:nvSpPr>
        <p:spPr/>
        <p:txBody>
          <a:bodyPr/>
          <a:lstStyle/>
          <a:p>
            <a:r>
              <a:rPr lang="en-US"/>
              <a:t>Hayyan Horizons Company Profile</a:t>
            </a:r>
          </a:p>
        </p:txBody>
      </p:sp>
      <p:sp>
        <p:nvSpPr>
          <p:cNvPr id="3" name="TextBox 2">
            <a:extLst>
              <a:ext uri="{FF2B5EF4-FFF2-40B4-BE49-F238E27FC236}">
                <a16:creationId xmlns:a16="http://schemas.microsoft.com/office/drawing/2014/main" id="{2DBDB14D-221A-8D45-9845-B21248A1B0D7}"/>
              </a:ext>
            </a:extLst>
          </p:cNvPr>
          <p:cNvSpPr txBox="1"/>
          <p:nvPr/>
        </p:nvSpPr>
        <p:spPr>
          <a:xfrm>
            <a:off x="167632" y="1418156"/>
            <a:ext cx="5928368" cy="3145413"/>
          </a:xfrm>
          <a:prstGeom prst="rect">
            <a:avLst/>
          </a:prstGeom>
          <a:noFill/>
        </p:spPr>
        <p:txBody>
          <a:bodyPr wrap="square" rtlCol="0">
            <a:spAutoFit/>
          </a:bodyPr>
          <a:lstStyle/>
          <a:p>
            <a:pPr marR="0" lvl="0" rtl="0">
              <a:lnSpc>
                <a:spcPct val="107000"/>
              </a:lnSpc>
              <a:spcBef>
                <a:spcPts val="200"/>
              </a:spcBef>
              <a:spcAft>
                <a:spcPts val="0"/>
              </a:spcAft>
            </a:pPr>
            <a:r>
              <a:rPr lang="en-US" sz="1800" b="1">
                <a:solidFill>
                  <a:srgbClr val="1F4E79"/>
                </a:solidFill>
                <a:effectLst/>
                <a:latin typeface="Calibri" panose="020F0502020204030204" pitchFamily="34" charset="0"/>
                <a:ea typeface="Calibri" panose="020F0502020204030204" pitchFamily="34" charset="0"/>
                <a:cs typeface="Calibri" panose="020F0502020204030204" pitchFamily="34" charset="0"/>
              </a:rPr>
              <a:t>         Forensic Analysis </a:t>
            </a:r>
          </a:p>
          <a:p>
            <a:pPr marL="457200" marR="0" algn="just">
              <a:lnSpc>
                <a:spcPct val="107000"/>
              </a:lnSpc>
              <a:spcBef>
                <a:spcPts val="0"/>
              </a:spcBef>
              <a:spcAft>
                <a:spcPts val="800"/>
              </a:spcAft>
            </a:pPr>
            <a:r>
              <a:rPr lang="en-US" sz="1800">
                <a:solidFill>
                  <a:srgbClr val="002B5C"/>
                </a:solidFill>
                <a:effectLst/>
                <a:latin typeface="Calibri" panose="020F0502020204030204" pitchFamily="34" charset="0"/>
                <a:ea typeface="Calibri" panose="020F0502020204030204" pitchFamily="34" charset="0"/>
                <a:cs typeface="Arial" panose="020B0604020202020204" pitchFamily="34" charset="0"/>
              </a:rPr>
              <a:t>Computer forensics software scans a hard drive looking for various information, Zero in on relevant evidence quickly, conduct faster searches and dramatically increase analysis speed.</a:t>
            </a:r>
            <a:endParaRPr lang="en-US" sz="1800">
              <a:effectLst/>
              <a:latin typeface="Calibri" panose="020F0502020204030204" pitchFamily="34" charset="0"/>
              <a:ea typeface="Calibri" panose="020F0502020204030204" pitchFamily="34" charset="0"/>
              <a:cs typeface="Arial" panose="020B0604020202020204" pitchFamily="34" charset="0"/>
            </a:endParaRPr>
          </a:p>
          <a:p>
            <a:pPr marL="457200" marR="0" algn="just">
              <a:lnSpc>
                <a:spcPct val="107000"/>
              </a:lnSpc>
              <a:spcBef>
                <a:spcPts val="0"/>
              </a:spcBef>
              <a:spcAft>
                <a:spcPts val="0"/>
              </a:spcAft>
            </a:pPr>
            <a:r>
              <a:rPr lang="en-US" sz="1800">
                <a:solidFill>
                  <a:srgbClr val="002B5C"/>
                </a:solidFill>
                <a:effectLst/>
                <a:latin typeface="Calibri" panose="020F0502020204030204" pitchFamily="34" charset="0"/>
                <a:ea typeface="Calibri" panose="020F0502020204030204" pitchFamily="34" charset="0"/>
                <a:cs typeface="Arial" panose="020B0604020202020204" pitchFamily="34" charset="0"/>
              </a:rPr>
              <a:t>This solution indexes data upfront, eliminating wasted time waiting for searches to execute. No matter how many different data sources you’re dealing with or the amount of data you must cull through, this solution gets you there quicker and better than anything else.</a:t>
            </a:r>
            <a:endParaRPr lang="en-US" sz="1800">
              <a:effectLst/>
              <a:latin typeface="Calibri" panose="020F0502020204030204" pitchFamily="34" charset="0"/>
              <a:ea typeface="Calibri" panose="020F0502020204030204" pitchFamily="34" charset="0"/>
              <a:cs typeface="Arial" panose="020B0604020202020204" pitchFamily="34" charset="0"/>
            </a:endParaRPr>
          </a:p>
        </p:txBody>
      </p:sp>
      <p:sp>
        <p:nvSpPr>
          <p:cNvPr id="4" name="TextBox 3">
            <a:extLst>
              <a:ext uri="{FF2B5EF4-FFF2-40B4-BE49-F238E27FC236}">
                <a16:creationId xmlns:a16="http://schemas.microsoft.com/office/drawing/2014/main" id="{8DB17DDE-E5C8-9E77-727F-86EAAB643F02}"/>
              </a:ext>
            </a:extLst>
          </p:cNvPr>
          <p:cNvSpPr txBox="1"/>
          <p:nvPr/>
        </p:nvSpPr>
        <p:spPr>
          <a:xfrm>
            <a:off x="6233652" y="1418156"/>
            <a:ext cx="5623568" cy="4509632"/>
          </a:xfrm>
          <a:prstGeom prst="rect">
            <a:avLst/>
          </a:prstGeom>
          <a:noFill/>
        </p:spPr>
        <p:txBody>
          <a:bodyPr wrap="square" rtlCol="0">
            <a:spAutoFit/>
          </a:bodyPr>
          <a:lstStyle/>
          <a:p>
            <a:pPr marR="0" lvl="0" rtl="0">
              <a:lnSpc>
                <a:spcPct val="107000"/>
              </a:lnSpc>
              <a:spcBef>
                <a:spcPts val="200"/>
              </a:spcBef>
              <a:spcAft>
                <a:spcPts val="0"/>
              </a:spcAft>
            </a:pPr>
            <a:r>
              <a:rPr lang="en-US" sz="1800" b="1">
                <a:solidFill>
                  <a:srgbClr val="1F4E79"/>
                </a:solidFill>
                <a:effectLst/>
                <a:latin typeface="Calibri" panose="020F0502020204030204" pitchFamily="34" charset="0"/>
                <a:ea typeface="Calibri" panose="020F0502020204030204" pitchFamily="34" charset="0"/>
                <a:cs typeface="Calibri" panose="020F0502020204030204" pitchFamily="34" charset="0"/>
              </a:rPr>
              <a:t>         Forensic Toolkit –</a:t>
            </a:r>
            <a:r>
              <a:rPr lang="en-US" sz="1800" b="1">
                <a:solidFill>
                  <a:srgbClr val="1F4E79"/>
                </a:solidFill>
                <a:effectLst/>
                <a:latin typeface="Arial" panose="020B0604020202020204" pitchFamily="34" charset="0"/>
                <a:ea typeface="Calibri" panose="020F0502020204030204" pitchFamily="34" charset="0"/>
                <a:cs typeface="Calibri" panose="020F0502020204030204" pitchFamily="34" charset="0"/>
              </a:rPr>
              <a:t> </a:t>
            </a:r>
            <a:r>
              <a:rPr lang="en-US" sz="1800" b="1">
                <a:solidFill>
                  <a:srgbClr val="1F4E79"/>
                </a:solidFill>
                <a:effectLst/>
                <a:latin typeface="Calibri" panose="020F0502020204030204" pitchFamily="34" charset="0"/>
                <a:ea typeface="Calibri" panose="020F0502020204030204" pitchFamily="34" charset="0"/>
                <a:cs typeface="Calibri" panose="020F0502020204030204" pitchFamily="34" charset="0"/>
              </a:rPr>
              <a:t>FTK </a:t>
            </a:r>
          </a:p>
          <a:p>
            <a:pPr marL="457200" marR="0" algn="just">
              <a:lnSpc>
                <a:spcPct val="115000"/>
              </a:lnSpc>
              <a:spcBef>
                <a:spcPts val="0"/>
              </a:spcBef>
              <a:spcAft>
                <a:spcPts val="0"/>
              </a:spcAft>
            </a:pPr>
            <a:r>
              <a:rPr lang="en-US" sz="1800">
                <a:solidFill>
                  <a:srgbClr val="002B5C"/>
                </a:solidFill>
                <a:effectLst/>
                <a:latin typeface="Calibri" panose="020F0502020204030204" pitchFamily="34" charset="0"/>
                <a:ea typeface="Calibri" panose="020F0502020204030204" pitchFamily="34" charset="0"/>
                <a:cs typeface="Arial" panose="020B0604020202020204" pitchFamily="34" charset="0"/>
              </a:rPr>
              <a:t>FTK, is a computer forensics software made by Access Data. It scans a hard drive looking for various information.</a:t>
            </a:r>
            <a:endParaRPr lang="en-US" sz="1800">
              <a:effectLst/>
              <a:latin typeface="Times New Roman" panose="02020603050405020304" pitchFamily="18" charset="0"/>
              <a:ea typeface="Times New Roman" panose="02020603050405020304" pitchFamily="18" charset="0"/>
            </a:endParaRPr>
          </a:p>
          <a:p>
            <a:pPr marL="457200" marR="0" algn="just">
              <a:lnSpc>
                <a:spcPct val="115000"/>
              </a:lnSpc>
              <a:spcBef>
                <a:spcPts val="0"/>
              </a:spcBef>
              <a:spcAft>
                <a:spcPts val="0"/>
              </a:spcAft>
            </a:pPr>
            <a:r>
              <a:rPr lang="en-US" sz="1800">
                <a:solidFill>
                  <a:srgbClr val="002B5C"/>
                </a:solidFill>
                <a:effectLst/>
                <a:latin typeface="Calibri" panose="020F0502020204030204" pitchFamily="34" charset="0"/>
                <a:ea typeface="Calibri" panose="020F0502020204030204" pitchFamily="34" charset="0"/>
                <a:cs typeface="Arial" panose="020B0604020202020204" pitchFamily="34" charset="0"/>
              </a:rPr>
              <a:t>Zero in on relevant evidence quickly, conduct faster searches and dramatically increase analysis speed with FTK®, the purpose-built solution that interoperates with mobile device and e-discovery technology. Powerful and proven, FTK processes</a:t>
            </a:r>
            <a:r>
              <a:rPr lang="en-US" sz="1800">
                <a:solidFill>
                  <a:srgbClr val="002B5C"/>
                </a:solidFill>
                <a:effectLst/>
                <a:latin typeface="Open Sans" panose="020B0606030504020204" pitchFamily="34" charset="0"/>
                <a:ea typeface="Times New Roman" panose="02020603050405020304" pitchFamily="18" charset="0"/>
              </a:rPr>
              <a:t> </a:t>
            </a:r>
            <a:r>
              <a:rPr lang="en-US" sz="1800">
                <a:solidFill>
                  <a:srgbClr val="002B5C"/>
                </a:solidFill>
                <a:effectLst/>
                <a:latin typeface="Calibri" panose="020F0502020204030204" pitchFamily="34" charset="0"/>
                <a:ea typeface="Calibri" panose="020F0502020204030204" pitchFamily="34" charset="0"/>
                <a:cs typeface="Arial" panose="020B0604020202020204" pitchFamily="34" charset="0"/>
              </a:rPr>
              <a:t>and indexes data upfront, eliminating wasted time waiting for searches to</a:t>
            </a:r>
            <a:r>
              <a:rPr lang="en-US" sz="1800">
                <a:solidFill>
                  <a:srgbClr val="002B5C"/>
                </a:solidFill>
                <a:effectLst/>
                <a:latin typeface="Open Sans" panose="020B0606030504020204" pitchFamily="34" charset="0"/>
                <a:ea typeface="Times New Roman" panose="02020603050405020304" pitchFamily="18" charset="0"/>
              </a:rPr>
              <a:t> </a:t>
            </a:r>
            <a:r>
              <a:rPr lang="en-US" sz="1800">
                <a:solidFill>
                  <a:srgbClr val="002B5C"/>
                </a:solidFill>
                <a:effectLst/>
                <a:latin typeface="Calibri" panose="020F0502020204030204" pitchFamily="34" charset="0"/>
                <a:ea typeface="Calibri" panose="020F0502020204030204" pitchFamily="34" charset="0"/>
                <a:cs typeface="Arial" panose="020B0604020202020204" pitchFamily="34" charset="0"/>
              </a:rPr>
              <a:t>execute. No matter how many different data sources you’re dealing with or the amount of data you have to cull through, FTK gets you there quicker and better than anything else.</a:t>
            </a:r>
            <a:endParaRPr lang="en-US" sz="1800">
              <a:effectLst/>
              <a:latin typeface="Times New Roman" panose="02020603050405020304" pitchFamily="18" charset="0"/>
              <a:ea typeface="Times New Roman" panose="02020603050405020304" pitchFamily="18" charset="0"/>
            </a:endParaRPr>
          </a:p>
        </p:txBody>
      </p:sp>
      <p:pic>
        <p:nvPicPr>
          <p:cNvPr id="6" name="Picture 5" descr="A picture containing text, clipart&#10;&#10;Description automatically generated">
            <a:extLst>
              <a:ext uri="{FF2B5EF4-FFF2-40B4-BE49-F238E27FC236}">
                <a16:creationId xmlns:a16="http://schemas.microsoft.com/office/drawing/2014/main" id="{F7DE31E9-14E4-3C05-CADF-6CE8861920FE}"/>
              </a:ext>
            </a:extLst>
          </p:cNvPr>
          <p:cNvPicPr>
            <a:picLocks noChangeAspect="1"/>
          </p:cNvPicPr>
          <p:nvPr/>
        </p:nvPicPr>
        <p:blipFill>
          <a:blip r:embed="rId2"/>
          <a:stretch>
            <a:fillRect/>
          </a:stretch>
        </p:blipFill>
        <p:spPr>
          <a:xfrm>
            <a:off x="10261399" y="740744"/>
            <a:ext cx="1468002" cy="378936"/>
          </a:xfrm>
          <a:prstGeom prst="rect">
            <a:avLst/>
          </a:prstGeom>
        </p:spPr>
      </p:pic>
    </p:spTree>
    <p:extLst>
      <p:ext uri="{BB962C8B-B14F-4D97-AF65-F5344CB8AC3E}">
        <p14:creationId xmlns:p14="http://schemas.microsoft.com/office/powerpoint/2010/main" val="358959155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64CC3DF8-D049-671D-517D-467859278A7B}"/>
              </a:ext>
            </a:extLst>
          </p:cNvPr>
          <p:cNvSpPr>
            <a:spLocks noGrp="1"/>
          </p:cNvSpPr>
          <p:nvPr>
            <p:ph type="ftr" sz="quarter" idx="11"/>
          </p:nvPr>
        </p:nvSpPr>
        <p:spPr/>
        <p:txBody>
          <a:bodyPr/>
          <a:lstStyle/>
          <a:p>
            <a:r>
              <a:rPr lang="en-US"/>
              <a:t>Hayyan Horizons Company Profile</a:t>
            </a:r>
          </a:p>
        </p:txBody>
      </p:sp>
      <p:sp>
        <p:nvSpPr>
          <p:cNvPr id="3" name="TextBox 2">
            <a:extLst>
              <a:ext uri="{FF2B5EF4-FFF2-40B4-BE49-F238E27FC236}">
                <a16:creationId xmlns:a16="http://schemas.microsoft.com/office/drawing/2014/main" id="{0AB5C8CB-B8B5-26D4-1692-93EB92AFCCA3}"/>
              </a:ext>
            </a:extLst>
          </p:cNvPr>
          <p:cNvSpPr txBox="1"/>
          <p:nvPr/>
        </p:nvSpPr>
        <p:spPr>
          <a:xfrm>
            <a:off x="99412" y="1425878"/>
            <a:ext cx="5996588" cy="1857368"/>
          </a:xfrm>
          <a:prstGeom prst="rect">
            <a:avLst/>
          </a:prstGeom>
          <a:noFill/>
        </p:spPr>
        <p:txBody>
          <a:bodyPr wrap="square" rtlCol="0">
            <a:spAutoFit/>
          </a:bodyPr>
          <a:lstStyle/>
          <a:p>
            <a:pPr marR="0" lvl="0" rtl="0">
              <a:lnSpc>
                <a:spcPct val="107000"/>
              </a:lnSpc>
              <a:spcBef>
                <a:spcPts val="200"/>
              </a:spcBef>
              <a:spcAft>
                <a:spcPts val="0"/>
              </a:spcAft>
            </a:pPr>
            <a:r>
              <a:rPr lang="en-US" sz="1800" b="1">
                <a:solidFill>
                  <a:srgbClr val="1F4E79"/>
                </a:solidFill>
                <a:effectLst/>
                <a:latin typeface="Calibri" panose="020F0502020204030204" pitchFamily="34" charset="0"/>
                <a:ea typeface="Calibri" panose="020F0502020204030204" pitchFamily="34" charset="0"/>
                <a:cs typeface="Calibri" panose="020F0502020204030204" pitchFamily="34" charset="0"/>
              </a:rPr>
              <a:t>         Packet Broker</a:t>
            </a:r>
          </a:p>
          <a:p>
            <a:pPr marL="457200" marR="0" algn="just">
              <a:lnSpc>
                <a:spcPct val="107000"/>
              </a:lnSpc>
              <a:spcBef>
                <a:spcPts val="0"/>
              </a:spcBef>
              <a:spcAft>
                <a:spcPts val="800"/>
              </a:spcAft>
            </a:pPr>
            <a:r>
              <a:rPr lang="en-US" sz="1800">
                <a:solidFill>
                  <a:srgbClr val="002B5C"/>
                </a:solidFill>
                <a:effectLst/>
                <a:latin typeface="Calibri" panose="020F0502020204030204" pitchFamily="34" charset="0"/>
                <a:ea typeface="Calibri" panose="020F0502020204030204" pitchFamily="34" charset="0"/>
                <a:cs typeface="Arial" panose="020B0604020202020204" pitchFamily="34" charset="0"/>
              </a:rPr>
              <a:t>Traffic aggregators bring together traffic from TAPs (test access points) and SPANs (switched port analyzers) across the network, giving a pervasive view into information-in-motion, and optimize monitoring tools by filtering on traffic that matters.</a:t>
            </a:r>
            <a:endParaRPr lang="en-US" sz="1800">
              <a:effectLst/>
              <a:latin typeface="Calibri" panose="020F0502020204030204" pitchFamily="34" charset="0"/>
              <a:ea typeface="Calibri" panose="020F0502020204030204" pitchFamily="34" charset="0"/>
              <a:cs typeface="Arial" panose="020B0604020202020204" pitchFamily="34" charset="0"/>
            </a:endParaRPr>
          </a:p>
        </p:txBody>
      </p:sp>
      <p:sp>
        <p:nvSpPr>
          <p:cNvPr id="4" name="TextBox 3">
            <a:extLst>
              <a:ext uri="{FF2B5EF4-FFF2-40B4-BE49-F238E27FC236}">
                <a16:creationId xmlns:a16="http://schemas.microsoft.com/office/drawing/2014/main" id="{A9745567-1CFD-DB85-DEEA-678CE7EE8F36}"/>
              </a:ext>
            </a:extLst>
          </p:cNvPr>
          <p:cNvSpPr txBox="1"/>
          <p:nvPr/>
        </p:nvSpPr>
        <p:spPr>
          <a:xfrm>
            <a:off x="6420465" y="1425878"/>
            <a:ext cx="5413946" cy="4198970"/>
          </a:xfrm>
          <a:prstGeom prst="rect">
            <a:avLst/>
          </a:prstGeom>
          <a:noFill/>
        </p:spPr>
        <p:txBody>
          <a:bodyPr wrap="square" rtlCol="0">
            <a:spAutoFit/>
          </a:bodyPr>
          <a:lstStyle/>
          <a:p>
            <a:pPr>
              <a:lnSpc>
                <a:spcPct val="107000"/>
              </a:lnSpc>
              <a:spcBef>
                <a:spcPts val="200"/>
              </a:spcBef>
            </a:pPr>
            <a:r>
              <a:rPr lang="en-US" b="1">
                <a:solidFill>
                  <a:srgbClr val="1F4E79"/>
                </a:solidFill>
                <a:latin typeface="Calibri" panose="020F0502020204030204" pitchFamily="34" charset="0"/>
                <a:cs typeface="Calibri" panose="020F0502020204030204" pitchFamily="34" charset="0"/>
              </a:rPr>
              <a:t>     Gigamon</a:t>
            </a:r>
          </a:p>
          <a:p>
            <a:pPr marL="284163" algn="l"/>
            <a:r>
              <a:rPr lang="en-US">
                <a:solidFill>
                  <a:srgbClr val="002B5C"/>
                </a:solidFill>
                <a:latin typeface="Calibri" panose="020F0502020204030204" pitchFamily="34" charset="0"/>
                <a:cs typeface="Arial" panose="020B0604020202020204" pitchFamily="34" charset="0"/>
              </a:rPr>
              <a:t>Ensuring that the right traffic is sent to the right inline and out-of-band prevention tools. Whether a network setup is </a:t>
            </a:r>
            <a:r>
              <a:rPr lang="en-US">
                <a:solidFill>
                  <a:srgbClr val="002B5C"/>
                </a:solidFill>
                <a:latin typeface="Calibri" panose="020F050202020403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on-premises</a:t>
            </a:r>
            <a:r>
              <a:rPr lang="en-US">
                <a:solidFill>
                  <a:srgbClr val="002B5C"/>
                </a:solidFill>
                <a:latin typeface="Calibri" panose="020F0502020204030204" pitchFamily="34" charset="0"/>
                <a:cs typeface="Arial" panose="020B0604020202020204" pitchFamily="34" charset="0"/>
              </a:rPr>
              <a:t>, </a:t>
            </a:r>
            <a:r>
              <a:rPr lang="en-US">
                <a:solidFill>
                  <a:srgbClr val="002B5C"/>
                </a:solidFill>
                <a:latin typeface="Calibri" panose="020F050202020403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virtual</a:t>
            </a:r>
            <a:r>
              <a:rPr lang="en-US">
                <a:solidFill>
                  <a:srgbClr val="002B5C"/>
                </a:solidFill>
                <a:latin typeface="Calibri" panose="020F0502020204030204" pitchFamily="34" charset="0"/>
                <a:cs typeface="Arial" panose="020B0604020202020204" pitchFamily="34" charset="0"/>
              </a:rPr>
              <a:t> or in the cloud, an intelligent network packet broker provides the perfect visibility foundation. Next-generation network packet brokers’ support:</a:t>
            </a:r>
          </a:p>
          <a:p>
            <a:pPr marL="1308100" indent="-225425" algn="just">
              <a:lnSpc>
                <a:spcPct val="95000"/>
              </a:lnSpc>
              <a:buClr>
                <a:schemeClr val="accent2"/>
              </a:buClr>
              <a:buSzPct val="92000"/>
              <a:buFont typeface="Symbol" panose="05050102010706020507" pitchFamily="18" charset="2"/>
              <a:buChar char=""/>
            </a:pPr>
            <a:r>
              <a:rPr lang="en-US" sz="1600">
                <a:solidFill>
                  <a:srgbClr val="002B5C"/>
                </a:solidFill>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Threat prevention</a:t>
            </a:r>
            <a:endParaRPr lang="en-US" sz="1600">
              <a:solidFill>
                <a:srgbClr val="002B5C"/>
              </a:solidFill>
              <a:latin typeface="Calibri" panose="020F0502020204030204" pitchFamily="34" charset="0"/>
              <a:cs typeface="Calibri" panose="020F0502020204030204" pitchFamily="34" charset="0"/>
            </a:endParaRPr>
          </a:p>
          <a:p>
            <a:pPr marL="1308100" indent="-225425" algn="just">
              <a:lnSpc>
                <a:spcPct val="95000"/>
              </a:lnSpc>
              <a:buClr>
                <a:schemeClr val="accent2"/>
              </a:buClr>
              <a:buSzPct val="92000"/>
              <a:buFont typeface="Symbol" panose="05050102010706020507" pitchFamily="18" charset="2"/>
              <a:buChar char=""/>
            </a:pPr>
            <a:r>
              <a:rPr lang="en-US" sz="1600">
                <a:solidFill>
                  <a:srgbClr val="002B5C"/>
                </a:solidFill>
                <a:latin typeface="Calibri" panose="020F0502020204030204" pitchFamily="34" charset="0"/>
                <a:cs typeface="Calibri" panose="020F0502020204030204" pitchFamily="34" charset="0"/>
              </a:rPr>
              <a:t>Load Balancing High resiliency of inline Network Security tools</a:t>
            </a:r>
          </a:p>
          <a:p>
            <a:pPr marL="1308100" indent="-225425" algn="just">
              <a:lnSpc>
                <a:spcPct val="95000"/>
              </a:lnSpc>
              <a:buClr>
                <a:schemeClr val="accent2"/>
              </a:buClr>
              <a:buSzPct val="92000"/>
              <a:buFont typeface="Symbol" panose="05050102010706020507" pitchFamily="18" charset="2"/>
              <a:buChar char=""/>
            </a:pPr>
            <a:r>
              <a:rPr lang="en-US" sz="1600">
                <a:solidFill>
                  <a:srgbClr val="002B5C"/>
                </a:solidFill>
                <a:latin typeface="Calibri" panose="020F0502020204030204" pitchFamily="34" charset="0"/>
                <a:cs typeface="Calibri" panose="020F0502020204030204" pitchFamily="34" charset="0"/>
              </a:rPr>
              <a:t>Large numbers of out-of-band threat detection tools</a:t>
            </a:r>
          </a:p>
          <a:p>
            <a:pPr marL="1308100" indent="-225425" algn="just">
              <a:lnSpc>
                <a:spcPct val="95000"/>
              </a:lnSpc>
              <a:buClr>
                <a:schemeClr val="accent2"/>
              </a:buClr>
              <a:buSzPct val="92000"/>
              <a:buFont typeface="Symbol" panose="05050102010706020507" pitchFamily="18" charset="2"/>
              <a:buChar char=""/>
            </a:pPr>
            <a:r>
              <a:rPr lang="en-US" sz="1600">
                <a:solidFill>
                  <a:srgbClr val="002B5C"/>
                </a:solidFill>
                <a:latin typeface="Calibri" panose="020F0502020204030204" pitchFamily="34" charset="0"/>
                <a:cs typeface="Calibri" panose="020F0502020204030204" pitchFamily="34" charset="0"/>
              </a:rPr>
              <a:t>Accuracy of network monitoring tools</a:t>
            </a:r>
          </a:p>
          <a:p>
            <a:pPr marL="1308100" indent="-225425" algn="just">
              <a:lnSpc>
                <a:spcPct val="95000"/>
              </a:lnSpc>
              <a:buClr>
                <a:schemeClr val="accent2"/>
              </a:buClr>
              <a:buSzPct val="92000"/>
              <a:buFont typeface="Symbol" panose="05050102010706020507" pitchFamily="18" charset="2"/>
              <a:buChar char=""/>
            </a:pPr>
            <a:r>
              <a:rPr lang="en-US" sz="1600">
                <a:solidFill>
                  <a:srgbClr val="002B5C"/>
                </a:solidFill>
                <a:latin typeface="Calibri" panose="020F0502020204030204" pitchFamily="34" charset="0"/>
                <a:cs typeface="Calibri" panose="020F0502020204030204" pitchFamily="34" charset="0"/>
              </a:rPr>
              <a:t>Analysis of </a:t>
            </a:r>
            <a:r>
              <a:rPr lang="en-US" sz="1600">
                <a:solidFill>
                  <a:srgbClr val="002B5C"/>
                </a:solidFill>
                <a:latin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network performance</a:t>
            </a:r>
            <a:endParaRPr lang="en-US" sz="1600">
              <a:solidFill>
                <a:srgbClr val="002B5C"/>
              </a:solidFill>
              <a:latin typeface="Calibri" panose="020F0502020204030204" pitchFamily="34" charset="0"/>
              <a:cs typeface="Calibri" panose="020F0502020204030204" pitchFamily="34" charset="0"/>
            </a:endParaRPr>
          </a:p>
          <a:p>
            <a:pPr marL="1308100" indent="-225425" algn="just">
              <a:lnSpc>
                <a:spcPct val="95000"/>
              </a:lnSpc>
              <a:buClr>
                <a:schemeClr val="accent2"/>
              </a:buClr>
              <a:buSzPct val="92000"/>
              <a:buFont typeface="Symbol" panose="05050102010706020507" pitchFamily="18" charset="2"/>
              <a:buChar char=""/>
            </a:pPr>
            <a:r>
              <a:rPr lang="en-US" sz="1600">
                <a:solidFill>
                  <a:srgbClr val="002B5C"/>
                </a:solidFill>
                <a:latin typeface="Calibri" panose="020F0502020204030204" pitchFamily="34" charset="0"/>
                <a:cs typeface="Calibri" panose="020F0502020204030204" pitchFamily="34" charset="0"/>
              </a:rPr>
              <a:t>Aggregation of high-speed </a:t>
            </a:r>
            <a:r>
              <a:rPr lang="en-US" sz="1600">
                <a:solidFill>
                  <a:srgbClr val="002B5C"/>
                </a:solidFill>
                <a:latin typeface="Calibri" panose="020F0502020204030204" pitchFamily="34" charset="0"/>
                <a:cs typeface="Calibri" panose="020F0502020204030204" pitchFamily="34" charset="0"/>
                <a:hlinkClick r:id="rId6">
                  <a:extLst>
                    <a:ext uri="{A12FA001-AC4F-418D-AE19-62706E023703}">
                      <ahyp:hlinkClr xmlns:ahyp="http://schemas.microsoft.com/office/drawing/2018/hyperlinkcolor" val="tx"/>
                    </a:ext>
                  </a:extLst>
                </a:hlinkClick>
              </a:rPr>
              <a:t>network TAPs</a:t>
            </a:r>
            <a:endParaRPr lang="en-US" sz="1600">
              <a:solidFill>
                <a:srgbClr val="002B5C"/>
              </a:solidFill>
              <a:latin typeface="Calibri" panose="020F0502020204030204" pitchFamily="34" charset="0"/>
              <a:cs typeface="Calibri" panose="020F0502020204030204" pitchFamily="34" charset="0"/>
            </a:endParaRPr>
          </a:p>
          <a:p>
            <a:endParaRPr lang="en-US"/>
          </a:p>
        </p:txBody>
      </p:sp>
      <p:pic>
        <p:nvPicPr>
          <p:cNvPr id="6" name="Picture 5" descr="Logo&#10;&#10;Description automatically generated">
            <a:extLst>
              <a:ext uri="{FF2B5EF4-FFF2-40B4-BE49-F238E27FC236}">
                <a16:creationId xmlns:a16="http://schemas.microsoft.com/office/drawing/2014/main" id="{9BBB207E-0DAF-9723-ED73-A664EB24E32F}"/>
              </a:ext>
            </a:extLst>
          </p:cNvPr>
          <p:cNvPicPr>
            <a:picLocks noChangeAspect="1"/>
          </p:cNvPicPr>
          <p:nvPr/>
        </p:nvPicPr>
        <p:blipFill>
          <a:blip r:embed="rId7"/>
          <a:stretch>
            <a:fillRect/>
          </a:stretch>
        </p:blipFill>
        <p:spPr>
          <a:xfrm>
            <a:off x="10114202" y="679829"/>
            <a:ext cx="1623096" cy="277562"/>
          </a:xfrm>
          <a:prstGeom prst="rect">
            <a:avLst/>
          </a:prstGeom>
        </p:spPr>
      </p:pic>
    </p:spTree>
    <p:extLst>
      <p:ext uri="{BB962C8B-B14F-4D97-AF65-F5344CB8AC3E}">
        <p14:creationId xmlns:p14="http://schemas.microsoft.com/office/powerpoint/2010/main" val="367289641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CBBD4E22-A54A-78D4-AC7D-3D8C418A70F1}"/>
              </a:ext>
            </a:extLst>
          </p:cNvPr>
          <p:cNvSpPr>
            <a:spLocks noGrp="1"/>
          </p:cNvSpPr>
          <p:nvPr>
            <p:ph type="ftr" sz="quarter" idx="11"/>
          </p:nvPr>
        </p:nvSpPr>
        <p:spPr/>
        <p:txBody>
          <a:bodyPr/>
          <a:lstStyle/>
          <a:p>
            <a:r>
              <a:rPr lang="en-US"/>
              <a:t>Hayyan Horizons Company Profile</a:t>
            </a:r>
          </a:p>
        </p:txBody>
      </p:sp>
      <p:sp>
        <p:nvSpPr>
          <p:cNvPr id="4" name="TextBox 3">
            <a:extLst>
              <a:ext uri="{FF2B5EF4-FFF2-40B4-BE49-F238E27FC236}">
                <a16:creationId xmlns:a16="http://schemas.microsoft.com/office/drawing/2014/main" id="{E005BFB2-6FF3-D1FF-A193-6E8F0698B829}"/>
              </a:ext>
            </a:extLst>
          </p:cNvPr>
          <p:cNvSpPr txBox="1"/>
          <p:nvPr/>
        </p:nvSpPr>
        <p:spPr>
          <a:xfrm>
            <a:off x="307379" y="1443333"/>
            <a:ext cx="5788621" cy="2450094"/>
          </a:xfrm>
          <a:prstGeom prst="rect">
            <a:avLst/>
          </a:prstGeom>
          <a:noFill/>
        </p:spPr>
        <p:txBody>
          <a:bodyPr wrap="square" rtlCol="0">
            <a:spAutoFit/>
          </a:bodyPr>
          <a:lstStyle/>
          <a:p>
            <a:pPr marR="0" lvl="0" rtl="0">
              <a:lnSpc>
                <a:spcPct val="107000"/>
              </a:lnSpc>
              <a:spcBef>
                <a:spcPts val="200"/>
              </a:spcBef>
              <a:spcAft>
                <a:spcPts val="0"/>
              </a:spcAft>
            </a:pPr>
            <a:r>
              <a:rPr lang="en-US" sz="1800" b="1">
                <a:solidFill>
                  <a:srgbClr val="1F4E79"/>
                </a:solidFill>
                <a:effectLst/>
                <a:latin typeface="Calibri" panose="020F0502020204030204" pitchFamily="34" charset="0"/>
                <a:ea typeface="Calibri" panose="020F0502020204030204" pitchFamily="34" charset="0"/>
                <a:cs typeface="Calibri" panose="020F0502020204030204" pitchFamily="34" charset="0"/>
              </a:rPr>
              <a:t>     Operational technology (OT) Security </a:t>
            </a:r>
          </a:p>
          <a:p>
            <a:pPr marL="280988">
              <a:lnSpc>
                <a:spcPct val="107000"/>
              </a:lnSpc>
            </a:pPr>
            <a:r>
              <a:rPr lang="en-US">
                <a:solidFill>
                  <a:srgbClr val="002B5C"/>
                </a:solidFill>
                <a:latin typeface="Calibri" panose="020F0502020204030204" pitchFamily="34" charset="0"/>
                <a:cs typeface="Arial" panose="020B0604020202020204" pitchFamily="34" charset="0"/>
              </a:rPr>
              <a:t>It refers to the measures and controls put in place to guard against cybersecurity threats for OT systems, which use custom software to automate industrial processes. OT security is now a need of critical infrastructure management as the convergence of OT and IT promotes increased automation and efficiency in industrial systems.</a:t>
            </a:r>
          </a:p>
        </p:txBody>
      </p:sp>
      <p:sp>
        <p:nvSpPr>
          <p:cNvPr id="5" name="TextBox 4">
            <a:extLst>
              <a:ext uri="{FF2B5EF4-FFF2-40B4-BE49-F238E27FC236}">
                <a16:creationId xmlns:a16="http://schemas.microsoft.com/office/drawing/2014/main" id="{4D55966C-B3AC-1563-D0E0-D9BEC8978A9E}"/>
              </a:ext>
            </a:extLst>
          </p:cNvPr>
          <p:cNvSpPr txBox="1"/>
          <p:nvPr/>
        </p:nvSpPr>
        <p:spPr>
          <a:xfrm>
            <a:off x="6430297" y="1443333"/>
            <a:ext cx="5297008" cy="2849050"/>
          </a:xfrm>
          <a:prstGeom prst="rect">
            <a:avLst/>
          </a:prstGeom>
          <a:noFill/>
        </p:spPr>
        <p:txBody>
          <a:bodyPr wrap="square" rtlCol="0">
            <a:spAutoFit/>
          </a:bodyPr>
          <a:lstStyle/>
          <a:p>
            <a:pPr marR="0" lvl="0" rtl="0">
              <a:lnSpc>
                <a:spcPct val="107000"/>
              </a:lnSpc>
              <a:spcBef>
                <a:spcPts val="200"/>
              </a:spcBef>
              <a:spcAft>
                <a:spcPts val="0"/>
              </a:spcAft>
            </a:pPr>
            <a:r>
              <a:rPr lang="en-US" sz="1800" b="1">
                <a:solidFill>
                  <a:srgbClr val="1F4E7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Darktrace </a:t>
            </a:r>
          </a:p>
          <a:p>
            <a:pPr marL="280988" marR="0">
              <a:lnSpc>
                <a:spcPct val="107000"/>
              </a:lnSpc>
              <a:spcBef>
                <a:spcPts val="0"/>
              </a:spcBef>
              <a:spcAft>
                <a:spcPts val="800"/>
              </a:spcAft>
            </a:pPr>
            <a:r>
              <a:rPr lang="en-US">
                <a:solidFill>
                  <a:srgbClr val="002B5C"/>
                </a:solidFill>
                <a:latin typeface="Calibri" panose="020F0502020204030204" pitchFamily="34" charset="0"/>
                <a:cs typeface="Arial" panose="020B0604020202020204" pitchFamily="34" charset="0"/>
              </a:rPr>
              <a:t>Darktrace/OT protects complex industrial environments against known and unknown attacks at every level of the Purdue model, with complete visibility across your OT environment and protection from specialized OT and hybrid IT/OT threats.</a:t>
            </a:r>
          </a:p>
          <a:p>
            <a:pPr marL="280988" marR="0">
              <a:lnSpc>
                <a:spcPct val="107000"/>
              </a:lnSpc>
              <a:spcBef>
                <a:spcPts val="0"/>
              </a:spcBef>
              <a:spcAft>
                <a:spcPts val="800"/>
              </a:spcAft>
            </a:pPr>
            <a:r>
              <a:rPr lang="en-US">
                <a:solidFill>
                  <a:srgbClr val="002B5C"/>
                </a:solidFill>
                <a:latin typeface="Calibri" panose="020F0502020204030204" pitchFamily="34" charset="0"/>
                <a:cs typeface="Arial" panose="020B0604020202020204" pitchFamily="34" charset="0"/>
              </a:rPr>
              <a:t>Darktrace also offers a top-notch Network Detection and Response (NDR) solution.</a:t>
            </a:r>
          </a:p>
        </p:txBody>
      </p:sp>
      <p:pic>
        <p:nvPicPr>
          <p:cNvPr id="7" name="Picture 6">
            <a:extLst>
              <a:ext uri="{FF2B5EF4-FFF2-40B4-BE49-F238E27FC236}">
                <a16:creationId xmlns:a16="http://schemas.microsoft.com/office/drawing/2014/main" id="{6D678C42-4B4D-32FE-0744-50DF8A7E6423}"/>
              </a:ext>
            </a:extLst>
          </p:cNvPr>
          <p:cNvPicPr>
            <a:picLocks noChangeAspect="1"/>
          </p:cNvPicPr>
          <p:nvPr/>
        </p:nvPicPr>
        <p:blipFill>
          <a:blip r:embed="rId2"/>
          <a:stretch>
            <a:fillRect/>
          </a:stretch>
        </p:blipFill>
        <p:spPr>
          <a:xfrm>
            <a:off x="9741159" y="666116"/>
            <a:ext cx="2042541" cy="356481"/>
          </a:xfrm>
          <a:prstGeom prst="rect">
            <a:avLst/>
          </a:prstGeom>
        </p:spPr>
      </p:pic>
    </p:spTree>
    <p:extLst>
      <p:ext uri="{BB962C8B-B14F-4D97-AF65-F5344CB8AC3E}">
        <p14:creationId xmlns:p14="http://schemas.microsoft.com/office/powerpoint/2010/main" val="78439057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AC9F513A-D069-E97C-AF85-79F69B25052F}"/>
              </a:ext>
            </a:extLst>
          </p:cNvPr>
          <p:cNvSpPr>
            <a:spLocks noGrp="1"/>
          </p:cNvSpPr>
          <p:nvPr>
            <p:ph type="ftr" sz="quarter" idx="11"/>
          </p:nvPr>
        </p:nvSpPr>
        <p:spPr/>
        <p:txBody>
          <a:bodyPr/>
          <a:lstStyle/>
          <a:p>
            <a:r>
              <a:rPr lang="en-US"/>
              <a:t>Hayyan Horizons Company Profile</a:t>
            </a:r>
          </a:p>
        </p:txBody>
      </p:sp>
      <p:sp>
        <p:nvSpPr>
          <p:cNvPr id="6" name="TextBox 5">
            <a:extLst>
              <a:ext uri="{FF2B5EF4-FFF2-40B4-BE49-F238E27FC236}">
                <a16:creationId xmlns:a16="http://schemas.microsoft.com/office/drawing/2014/main" id="{D5EF55F1-B19B-4FCD-517A-6A442043C982}"/>
              </a:ext>
            </a:extLst>
          </p:cNvPr>
          <p:cNvSpPr txBox="1"/>
          <p:nvPr/>
        </p:nvSpPr>
        <p:spPr>
          <a:xfrm>
            <a:off x="6651812" y="1183720"/>
            <a:ext cx="4822328" cy="3390480"/>
          </a:xfrm>
          <a:prstGeom prst="rect">
            <a:avLst/>
          </a:prstGeom>
          <a:noFill/>
        </p:spPr>
        <p:txBody>
          <a:bodyPr wrap="square" rtlCol="0">
            <a:spAutoFit/>
          </a:bodyPr>
          <a:lstStyle/>
          <a:p>
            <a:pPr>
              <a:lnSpc>
                <a:spcPct val="107000"/>
              </a:lnSpc>
              <a:spcBef>
                <a:spcPts val="200"/>
              </a:spcBef>
            </a:pPr>
            <a:r>
              <a:rPr lang="en-US" b="1" err="1">
                <a:solidFill>
                  <a:srgbClr val="1F4E79"/>
                </a:solidFill>
                <a:latin typeface="Calibri" panose="020F0502020204030204" pitchFamily="34" charset="0"/>
                <a:cs typeface="Calibri" panose="020F0502020204030204" pitchFamily="34" charset="0"/>
              </a:rPr>
              <a:t>FireMon</a:t>
            </a:r>
            <a:endParaRPr lang="en-US" b="1">
              <a:solidFill>
                <a:srgbClr val="1F4E79"/>
              </a:solidFill>
              <a:latin typeface="Calibri" panose="020F0502020204030204" pitchFamily="34" charset="0"/>
              <a:cs typeface="Calibri" panose="020F0502020204030204" pitchFamily="34" charset="0"/>
            </a:endParaRPr>
          </a:p>
          <a:p>
            <a:pPr>
              <a:lnSpc>
                <a:spcPct val="107000"/>
              </a:lnSpc>
              <a:spcBef>
                <a:spcPts val="200"/>
              </a:spcBef>
            </a:pPr>
            <a:r>
              <a:rPr lang="en-US">
                <a:solidFill>
                  <a:srgbClr val="002B5C"/>
                </a:solidFill>
                <a:latin typeface="Calibri" panose="020F0502020204030204" pitchFamily="34" charset="0"/>
                <a:cs typeface="Arial" panose="020B0604020202020204" pitchFamily="34" charset="0"/>
              </a:rPr>
              <a:t>Delivers consolidated security policy management for firewalls and cloud security groups to meet compliance standards, automate policy changes, and minimize risk.</a:t>
            </a:r>
          </a:p>
          <a:p>
            <a:pPr>
              <a:lnSpc>
                <a:spcPct val="107000"/>
              </a:lnSpc>
              <a:spcBef>
                <a:spcPts val="200"/>
              </a:spcBef>
            </a:pPr>
            <a:r>
              <a:rPr lang="en-US">
                <a:solidFill>
                  <a:srgbClr val="002B5C"/>
                </a:solidFill>
                <a:latin typeface="Calibri" panose="020F0502020204030204" pitchFamily="34" charset="0"/>
                <a:cs typeface="Arial" panose="020B0604020202020204" pitchFamily="34" charset="0"/>
              </a:rPr>
              <a:t> Since creating the first-ever policy management solution in 2001, </a:t>
            </a:r>
            <a:r>
              <a:rPr lang="en-US" err="1">
                <a:solidFill>
                  <a:srgbClr val="002B5C"/>
                </a:solidFill>
                <a:latin typeface="Calibri" panose="020F0502020204030204" pitchFamily="34" charset="0"/>
                <a:cs typeface="Arial" panose="020B0604020202020204" pitchFamily="34" charset="0"/>
              </a:rPr>
              <a:t>FireMon</a:t>
            </a:r>
            <a:r>
              <a:rPr lang="en-US">
                <a:solidFill>
                  <a:srgbClr val="002B5C"/>
                </a:solidFill>
                <a:latin typeface="Calibri" panose="020F0502020204030204" pitchFamily="34" charset="0"/>
                <a:cs typeface="Arial" panose="020B0604020202020204" pitchFamily="34" charset="0"/>
              </a:rPr>
              <a:t> has grown to become the industry’s only real-time security policy management solution delivering complete visibility and control across an organization’s entire IT landscape</a:t>
            </a:r>
          </a:p>
        </p:txBody>
      </p:sp>
      <p:sp>
        <p:nvSpPr>
          <p:cNvPr id="7" name="TextBox 6">
            <a:extLst>
              <a:ext uri="{FF2B5EF4-FFF2-40B4-BE49-F238E27FC236}">
                <a16:creationId xmlns:a16="http://schemas.microsoft.com/office/drawing/2014/main" id="{DC40A33C-706B-64E9-8463-9CC199CA07FE}"/>
              </a:ext>
            </a:extLst>
          </p:cNvPr>
          <p:cNvSpPr txBox="1"/>
          <p:nvPr/>
        </p:nvSpPr>
        <p:spPr>
          <a:xfrm>
            <a:off x="518022" y="1183720"/>
            <a:ext cx="5577977" cy="4305218"/>
          </a:xfrm>
          <a:prstGeom prst="rect">
            <a:avLst/>
          </a:prstGeom>
          <a:noFill/>
        </p:spPr>
        <p:txBody>
          <a:bodyPr wrap="square" rtlCol="0">
            <a:spAutoFit/>
          </a:bodyPr>
          <a:lstStyle/>
          <a:p>
            <a:pPr marR="0" lvl="0">
              <a:lnSpc>
                <a:spcPct val="107000"/>
              </a:lnSpc>
              <a:spcBef>
                <a:spcPts val="200"/>
              </a:spcBef>
              <a:spcAft>
                <a:spcPts val="0"/>
              </a:spcAft>
            </a:pPr>
            <a:r>
              <a:rPr lang="en-US" b="1">
                <a:solidFill>
                  <a:srgbClr val="1F4E79"/>
                </a:solidFill>
                <a:latin typeface="Calibri" panose="020F0502020204030204" pitchFamily="34" charset="0"/>
                <a:cs typeface="Calibri" panose="020F0502020204030204" pitchFamily="34" charset="0"/>
              </a:rPr>
              <a:t>Security Policy Management</a:t>
            </a:r>
          </a:p>
          <a:p>
            <a:pPr marR="0" lvl="0">
              <a:lnSpc>
                <a:spcPct val="107000"/>
              </a:lnSpc>
              <a:spcBef>
                <a:spcPts val="200"/>
              </a:spcBef>
              <a:spcAft>
                <a:spcPts val="0"/>
              </a:spcAft>
            </a:pPr>
            <a:r>
              <a:rPr lang="en-US">
                <a:solidFill>
                  <a:srgbClr val="002B5C"/>
                </a:solidFill>
                <a:latin typeface="Calibri" panose="020F0502020204030204" pitchFamily="34" charset="0"/>
                <a:cs typeface="Arial" panose="020B0604020202020204" pitchFamily="34" charset="0"/>
              </a:rPr>
              <a:t>Security Policy Management is the process of identifying, implementing, and managing the rules and procedures that all individuals must follow when accessing and using an organization’s IT assets and resources. </a:t>
            </a:r>
          </a:p>
          <a:p>
            <a:pPr marR="0" lvl="0">
              <a:lnSpc>
                <a:spcPct val="107000"/>
              </a:lnSpc>
              <a:spcBef>
                <a:spcPts val="200"/>
              </a:spcBef>
              <a:spcAft>
                <a:spcPts val="0"/>
              </a:spcAft>
            </a:pPr>
            <a:r>
              <a:rPr lang="en-US">
                <a:solidFill>
                  <a:srgbClr val="002B5C"/>
                </a:solidFill>
                <a:latin typeface="Calibri" panose="020F0502020204030204" pitchFamily="34" charset="0"/>
                <a:cs typeface="Arial" panose="020B0604020202020204" pitchFamily="34" charset="0"/>
              </a:rPr>
              <a:t>The goal of these network security policies is to address security threats and implement strategies to mitigate IT security vulnerabilities, as well as defining how to recover from a system compromise or when a network intrusion occurs.</a:t>
            </a:r>
          </a:p>
          <a:p>
            <a:pPr marR="0" lvl="0">
              <a:lnSpc>
                <a:spcPct val="107000"/>
              </a:lnSpc>
              <a:spcBef>
                <a:spcPts val="200"/>
              </a:spcBef>
              <a:spcAft>
                <a:spcPts val="0"/>
              </a:spcAft>
            </a:pPr>
            <a:r>
              <a:rPr lang="en-US">
                <a:solidFill>
                  <a:srgbClr val="002B5C"/>
                </a:solidFill>
                <a:latin typeface="Calibri" panose="020F0502020204030204" pitchFamily="34" charset="0"/>
                <a:cs typeface="Arial" panose="020B0604020202020204" pitchFamily="34" charset="0"/>
              </a:rPr>
              <a:t> Furthermore, the policies provide guidelines to employees on what to do and what not to do. They also define who gets access to what assets and resources, and what the consequences are for not following the rules.</a:t>
            </a:r>
          </a:p>
        </p:txBody>
      </p:sp>
      <p:pic>
        <p:nvPicPr>
          <p:cNvPr id="10" name="Picture 9">
            <a:extLst>
              <a:ext uri="{FF2B5EF4-FFF2-40B4-BE49-F238E27FC236}">
                <a16:creationId xmlns:a16="http://schemas.microsoft.com/office/drawing/2014/main" id="{3B7255A9-536F-5B82-6454-4A5D8FF7F477}"/>
              </a:ext>
            </a:extLst>
          </p:cNvPr>
          <p:cNvPicPr>
            <a:picLocks noChangeAspect="1"/>
          </p:cNvPicPr>
          <p:nvPr/>
        </p:nvPicPr>
        <p:blipFill>
          <a:blip r:embed="rId2"/>
          <a:stretch>
            <a:fillRect/>
          </a:stretch>
        </p:blipFill>
        <p:spPr>
          <a:xfrm>
            <a:off x="9825318" y="633723"/>
            <a:ext cx="1848659" cy="589427"/>
          </a:xfrm>
          <a:prstGeom prst="rect">
            <a:avLst/>
          </a:prstGeom>
        </p:spPr>
      </p:pic>
    </p:spTree>
    <p:extLst>
      <p:ext uri="{BB962C8B-B14F-4D97-AF65-F5344CB8AC3E}">
        <p14:creationId xmlns:p14="http://schemas.microsoft.com/office/powerpoint/2010/main" val="103546974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EF62675-9E39-7B89-D057-A80181AA54D4}"/>
              </a:ext>
            </a:extLst>
          </p:cNvPr>
          <p:cNvSpPr>
            <a:spLocks noGrp="1"/>
          </p:cNvSpPr>
          <p:nvPr>
            <p:ph type="ftr" sz="quarter" idx="11"/>
          </p:nvPr>
        </p:nvSpPr>
        <p:spPr/>
        <p:txBody>
          <a:bodyPr/>
          <a:lstStyle/>
          <a:p>
            <a:r>
              <a:rPr lang="en-US"/>
              <a:t>Hayyan Horizons Company Profile</a:t>
            </a:r>
          </a:p>
        </p:txBody>
      </p:sp>
      <p:sp>
        <p:nvSpPr>
          <p:cNvPr id="5" name="TextBox 4">
            <a:extLst>
              <a:ext uri="{FF2B5EF4-FFF2-40B4-BE49-F238E27FC236}">
                <a16:creationId xmlns:a16="http://schemas.microsoft.com/office/drawing/2014/main" id="{81A6E1C0-9BC7-5B08-2DD1-82EE4A8051F4}"/>
              </a:ext>
            </a:extLst>
          </p:cNvPr>
          <p:cNvSpPr txBox="1"/>
          <p:nvPr/>
        </p:nvSpPr>
        <p:spPr>
          <a:xfrm>
            <a:off x="6651812" y="1183720"/>
            <a:ext cx="4822328" cy="2797754"/>
          </a:xfrm>
          <a:prstGeom prst="rect">
            <a:avLst/>
          </a:prstGeom>
          <a:noFill/>
        </p:spPr>
        <p:txBody>
          <a:bodyPr wrap="square" rtlCol="0">
            <a:spAutoFit/>
          </a:bodyPr>
          <a:lstStyle/>
          <a:p>
            <a:pPr>
              <a:lnSpc>
                <a:spcPct val="107000"/>
              </a:lnSpc>
              <a:spcBef>
                <a:spcPts val="200"/>
              </a:spcBef>
            </a:pPr>
            <a:r>
              <a:rPr lang="en-US" b="1">
                <a:solidFill>
                  <a:srgbClr val="1F4E79"/>
                </a:solidFill>
                <a:latin typeface="Calibri" panose="020F0502020204030204" pitchFamily="34" charset="0"/>
                <a:cs typeface="Calibri" panose="020F0502020204030204" pitchFamily="34" charset="0"/>
              </a:rPr>
              <a:t>Glasswall</a:t>
            </a:r>
          </a:p>
          <a:p>
            <a:pPr>
              <a:lnSpc>
                <a:spcPct val="107000"/>
              </a:lnSpc>
              <a:spcBef>
                <a:spcPts val="200"/>
              </a:spcBef>
            </a:pPr>
            <a:r>
              <a:rPr lang="en-US">
                <a:solidFill>
                  <a:srgbClr val="002B5C"/>
                </a:solidFill>
                <a:latin typeface="Calibri" panose="020F0502020204030204" pitchFamily="34" charset="0"/>
                <a:cs typeface="Arial" panose="020B0604020202020204" pitchFamily="34" charset="0"/>
              </a:rPr>
              <a:t>CDR (Content Disarm and Reconstruction) employs a patented 4-step approach to protect organizations and individuals against file-based threats.</a:t>
            </a:r>
          </a:p>
          <a:p>
            <a:pPr>
              <a:lnSpc>
                <a:spcPct val="107000"/>
              </a:lnSpc>
              <a:spcBef>
                <a:spcPts val="200"/>
              </a:spcBef>
            </a:pPr>
            <a:r>
              <a:rPr lang="en-US">
                <a:solidFill>
                  <a:srgbClr val="002B5C"/>
                </a:solidFill>
                <a:latin typeface="Calibri" panose="020F0502020204030204" pitchFamily="34" charset="0"/>
                <a:cs typeface="Arial" panose="020B0604020202020204" pitchFamily="34" charset="0"/>
              </a:rPr>
              <a:t>Unlike most conventional cyber-security solutions, Glasswall CDR does not rely on detection capabilities. Instead, they follow a ‘Zero-Trust’ based approach. </a:t>
            </a:r>
          </a:p>
        </p:txBody>
      </p:sp>
      <p:sp>
        <p:nvSpPr>
          <p:cNvPr id="6" name="TextBox 5">
            <a:extLst>
              <a:ext uri="{FF2B5EF4-FFF2-40B4-BE49-F238E27FC236}">
                <a16:creationId xmlns:a16="http://schemas.microsoft.com/office/drawing/2014/main" id="{FFA980BB-177B-C65B-83E7-D98C9531D83E}"/>
              </a:ext>
            </a:extLst>
          </p:cNvPr>
          <p:cNvSpPr txBox="1"/>
          <p:nvPr/>
        </p:nvSpPr>
        <p:spPr>
          <a:xfrm>
            <a:off x="717860" y="1183721"/>
            <a:ext cx="5378140" cy="3712491"/>
          </a:xfrm>
          <a:prstGeom prst="rect">
            <a:avLst/>
          </a:prstGeom>
          <a:noFill/>
        </p:spPr>
        <p:txBody>
          <a:bodyPr wrap="square" rtlCol="0">
            <a:spAutoFit/>
          </a:bodyPr>
          <a:lstStyle/>
          <a:p>
            <a:pPr marR="0" lvl="0">
              <a:lnSpc>
                <a:spcPct val="107000"/>
              </a:lnSpc>
              <a:spcBef>
                <a:spcPts val="200"/>
              </a:spcBef>
              <a:spcAft>
                <a:spcPts val="0"/>
              </a:spcAft>
            </a:pPr>
            <a:r>
              <a:rPr lang="en-US" b="1">
                <a:solidFill>
                  <a:srgbClr val="1F4E79"/>
                </a:solidFill>
                <a:latin typeface="Calibri" panose="020F0502020204030204" pitchFamily="34" charset="0"/>
                <a:cs typeface="Calibri" panose="020F0502020204030204" pitchFamily="34" charset="0"/>
              </a:rPr>
              <a:t>Content Disarm and Reconstruction (CDR)</a:t>
            </a:r>
          </a:p>
          <a:p>
            <a:pPr marR="0" lvl="0">
              <a:lnSpc>
                <a:spcPct val="107000"/>
              </a:lnSpc>
              <a:spcBef>
                <a:spcPts val="200"/>
              </a:spcBef>
              <a:spcAft>
                <a:spcPts val="0"/>
              </a:spcAft>
            </a:pPr>
            <a:r>
              <a:rPr lang="en-US">
                <a:solidFill>
                  <a:srgbClr val="002B5C"/>
                </a:solidFill>
                <a:latin typeface="Calibri" panose="020F0502020204030204" pitchFamily="34" charset="0"/>
                <a:cs typeface="Arial" panose="020B0604020202020204" pitchFamily="34" charset="0"/>
              </a:rPr>
              <a:t>Content disarm and reconstruction (CDR), also known as Threat Extraction, proactively protects against known and unknown threats contained in documents by removing executable content.</a:t>
            </a:r>
          </a:p>
          <a:p>
            <a:pPr marR="0" lvl="0">
              <a:lnSpc>
                <a:spcPct val="107000"/>
              </a:lnSpc>
              <a:spcBef>
                <a:spcPts val="200"/>
              </a:spcBef>
              <a:spcAft>
                <a:spcPts val="0"/>
              </a:spcAft>
            </a:pPr>
            <a:endParaRPr lang="en-US">
              <a:solidFill>
                <a:srgbClr val="002B5C"/>
              </a:solidFill>
              <a:latin typeface="Calibri" panose="020F0502020204030204" pitchFamily="34" charset="0"/>
              <a:cs typeface="Arial" panose="020B0604020202020204" pitchFamily="34" charset="0"/>
            </a:endParaRPr>
          </a:p>
          <a:p>
            <a:pPr marR="0" lvl="0">
              <a:lnSpc>
                <a:spcPct val="107000"/>
              </a:lnSpc>
              <a:spcBef>
                <a:spcPts val="200"/>
              </a:spcBef>
              <a:spcAft>
                <a:spcPts val="0"/>
              </a:spcAft>
            </a:pPr>
            <a:r>
              <a:rPr lang="en-US">
                <a:solidFill>
                  <a:srgbClr val="002B5C"/>
                </a:solidFill>
                <a:latin typeface="Calibri" panose="020F0502020204030204" pitchFamily="34" charset="0"/>
                <a:cs typeface="Arial" panose="020B0604020202020204" pitchFamily="34" charset="0"/>
              </a:rPr>
              <a:t>The solution is unique because it doesn’t rely on detection like most security solutions. Any executable content within a document is removed, whether or not it is detected as a potential threat to the user. This enables CDR to offer true zero-day prevention, while delivering files to users quickly.</a:t>
            </a:r>
          </a:p>
        </p:txBody>
      </p:sp>
      <p:pic>
        <p:nvPicPr>
          <p:cNvPr id="1026" name="Picture 2" descr="Glasswall | LinkedIn">
            <a:extLst>
              <a:ext uri="{FF2B5EF4-FFF2-40B4-BE49-F238E27FC236}">
                <a16:creationId xmlns:a16="http://schemas.microsoft.com/office/drawing/2014/main" id="{7807D858-56AA-2FA3-B167-2BBA1CD2B6E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2327" b="20998"/>
          <a:stretch/>
        </p:blipFill>
        <p:spPr bwMode="auto">
          <a:xfrm>
            <a:off x="10022467" y="550505"/>
            <a:ext cx="1728662" cy="9797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840310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A48E6E0A-67AE-121E-6E1B-F099B0CB16D4}"/>
              </a:ext>
            </a:extLst>
          </p:cNvPr>
          <p:cNvSpPr>
            <a:spLocks noGrp="1"/>
          </p:cNvSpPr>
          <p:nvPr>
            <p:ph type="ftr" sz="quarter" idx="11"/>
          </p:nvPr>
        </p:nvSpPr>
        <p:spPr/>
        <p:txBody>
          <a:bodyPr/>
          <a:lstStyle/>
          <a:p>
            <a:r>
              <a:rPr lang="en-US"/>
              <a:t>Hayyan Horizons Company Profile</a:t>
            </a:r>
          </a:p>
        </p:txBody>
      </p:sp>
      <p:sp>
        <p:nvSpPr>
          <p:cNvPr id="7" name="TextBox 6">
            <a:extLst>
              <a:ext uri="{FF2B5EF4-FFF2-40B4-BE49-F238E27FC236}">
                <a16:creationId xmlns:a16="http://schemas.microsoft.com/office/drawing/2014/main" id="{A200C446-1E17-1152-8F4D-418694E40B9D}"/>
              </a:ext>
            </a:extLst>
          </p:cNvPr>
          <p:cNvSpPr txBox="1"/>
          <p:nvPr/>
        </p:nvSpPr>
        <p:spPr>
          <a:xfrm>
            <a:off x="6754761" y="1192947"/>
            <a:ext cx="4896661" cy="4034502"/>
          </a:xfrm>
          <a:prstGeom prst="rect">
            <a:avLst/>
          </a:prstGeom>
          <a:noFill/>
        </p:spPr>
        <p:txBody>
          <a:bodyPr wrap="square" rtlCol="0">
            <a:spAutoFit/>
          </a:bodyPr>
          <a:lstStyle/>
          <a:p>
            <a:pPr>
              <a:lnSpc>
                <a:spcPct val="107000"/>
              </a:lnSpc>
              <a:spcBef>
                <a:spcPts val="200"/>
              </a:spcBef>
            </a:pPr>
            <a:r>
              <a:rPr lang="en-US" b="1">
                <a:solidFill>
                  <a:srgbClr val="1F4E79"/>
                </a:solidFill>
                <a:latin typeface="Calibri" panose="020F0502020204030204" pitchFamily="34" charset="0"/>
                <a:cs typeface="Calibri" panose="020F0502020204030204" pitchFamily="34" charset="0"/>
              </a:rPr>
              <a:t>Bitdefender MDR</a:t>
            </a:r>
          </a:p>
          <a:p>
            <a:pPr>
              <a:lnSpc>
                <a:spcPct val="107000"/>
              </a:lnSpc>
              <a:spcBef>
                <a:spcPts val="200"/>
              </a:spcBef>
            </a:pPr>
            <a:r>
              <a:rPr lang="en-US">
                <a:solidFill>
                  <a:schemeClr val="accent6">
                    <a:lumMod val="50000"/>
                  </a:schemeClr>
                </a:solidFill>
                <a:latin typeface="Calibri" panose="020F0502020204030204" pitchFamily="34" charset="0"/>
                <a:cs typeface="Calibri" panose="020F0502020204030204" pitchFamily="34" charset="0"/>
              </a:rPr>
              <a:t>Enables overcoming cybersecurity challenges with 24x7 security monitoring, advanced attack prevention, detection, and response </a:t>
            </a:r>
          </a:p>
          <a:p>
            <a:pPr>
              <a:lnSpc>
                <a:spcPct val="107000"/>
              </a:lnSpc>
              <a:spcBef>
                <a:spcPts val="200"/>
              </a:spcBef>
            </a:pPr>
            <a:r>
              <a:rPr lang="en-US">
                <a:solidFill>
                  <a:schemeClr val="accent6">
                    <a:lumMod val="50000"/>
                  </a:schemeClr>
                </a:solidFill>
                <a:latin typeface="Calibri" panose="020F0502020204030204" pitchFamily="34" charset="0"/>
                <a:cs typeface="Calibri" panose="020F0502020204030204" pitchFamily="34" charset="0"/>
              </a:rPr>
              <a:t>from a team of experts, you can hold accountable. Besides the benefit </a:t>
            </a:r>
          </a:p>
          <a:p>
            <a:pPr>
              <a:lnSpc>
                <a:spcPct val="107000"/>
              </a:lnSpc>
              <a:spcBef>
                <a:spcPts val="200"/>
              </a:spcBef>
            </a:pPr>
            <a:r>
              <a:rPr lang="en-US">
                <a:solidFill>
                  <a:schemeClr val="accent6">
                    <a:lumMod val="50000"/>
                  </a:schemeClr>
                </a:solidFill>
                <a:latin typeface="Calibri" panose="020F0502020204030204" pitchFamily="34" charset="0"/>
                <a:cs typeface="Calibri" panose="020F0502020204030204" pitchFamily="34" charset="0"/>
              </a:rPr>
              <a:t>from its industry renowned endpoint technology, </a:t>
            </a:r>
            <a:r>
              <a:rPr lang="en-US" err="1">
                <a:solidFill>
                  <a:schemeClr val="accent6">
                    <a:lumMod val="50000"/>
                  </a:schemeClr>
                </a:solidFill>
                <a:latin typeface="Calibri" panose="020F0502020204030204" pitchFamily="34" charset="0"/>
                <a:cs typeface="Calibri" panose="020F0502020204030204" pitchFamily="34" charset="0"/>
              </a:rPr>
              <a:t>GravityZone</a:t>
            </a:r>
            <a:r>
              <a:rPr lang="en-US">
                <a:solidFill>
                  <a:schemeClr val="accent6">
                    <a:lumMod val="50000"/>
                  </a:schemeClr>
                </a:solidFill>
                <a:latin typeface="Calibri" panose="020F0502020204030204" pitchFamily="34" charset="0"/>
                <a:cs typeface="Calibri" panose="020F0502020204030204" pitchFamily="34" charset="0"/>
              </a:rPr>
              <a:t>® Business Security Enterprise, and its comprehensive feature set, it provides dedicated support and managed onboarding through the security expertise in </a:t>
            </a:r>
          </a:p>
          <a:p>
            <a:pPr>
              <a:lnSpc>
                <a:spcPct val="107000"/>
              </a:lnSpc>
              <a:spcBef>
                <a:spcPts val="200"/>
              </a:spcBef>
            </a:pPr>
            <a:r>
              <a:rPr lang="en-US">
                <a:solidFill>
                  <a:schemeClr val="accent6">
                    <a:lumMod val="50000"/>
                  </a:schemeClr>
                </a:solidFill>
                <a:latin typeface="Calibri" panose="020F0502020204030204" pitchFamily="34" charset="0"/>
                <a:cs typeface="Calibri" panose="020F0502020204030204" pitchFamily="34" charset="0"/>
              </a:rPr>
              <a:t>Bitdefender’s Global Security Operations Center (SOC).</a:t>
            </a:r>
          </a:p>
        </p:txBody>
      </p:sp>
      <p:sp>
        <p:nvSpPr>
          <p:cNvPr id="8" name="TextBox 7">
            <a:extLst>
              <a:ext uri="{FF2B5EF4-FFF2-40B4-BE49-F238E27FC236}">
                <a16:creationId xmlns:a16="http://schemas.microsoft.com/office/drawing/2014/main" id="{5278A7EA-9782-EE17-0357-99CAEC7229E5}"/>
              </a:ext>
            </a:extLst>
          </p:cNvPr>
          <p:cNvSpPr txBox="1"/>
          <p:nvPr/>
        </p:nvSpPr>
        <p:spPr>
          <a:xfrm>
            <a:off x="717860" y="1183720"/>
            <a:ext cx="5378140" cy="2501390"/>
          </a:xfrm>
          <a:prstGeom prst="rect">
            <a:avLst/>
          </a:prstGeom>
          <a:noFill/>
        </p:spPr>
        <p:txBody>
          <a:bodyPr wrap="square" rtlCol="0">
            <a:spAutoFit/>
          </a:bodyPr>
          <a:lstStyle/>
          <a:p>
            <a:pPr marR="0" lvl="0">
              <a:lnSpc>
                <a:spcPct val="107000"/>
              </a:lnSpc>
              <a:spcBef>
                <a:spcPts val="200"/>
              </a:spcBef>
              <a:spcAft>
                <a:spcPts val="0"/>
              </a:spcAft>
            </a:pPr>
            <a:r>
              <a:rPr lang="en-US" b="1">
                <a:solidFill>
                  <a:srgbClr val="1F4E79"/>
                </a:solidFill>
                <a:latin typeface="Calibri" panose="020F0502020204030204" pitchFamily="34" charset="0"/>
                <a:cs typeface="Calibri" panose="020F0502020204030204" pitchFamily="34" charset="0"/>
              </a:rPr>
              <a:t>Managed Detection and Response (MDR)</a:t>
            </a:r>
          </a:p>
          <a:p>
            <a:pPr marR="0" lvl="0">
              <a:lnSpc>
                <a:spcPct val="107000"/>
              </a:lnSpc>
              <a:spcBef>
                <a:spcPts val="200"/>
              </a:spcBef>
              <a:spcAft>
                <a:spcPts val="0"/>
              </a:spcAft>
            </a:pPr>
            <a:r>
              <a:rPr lang="en-US">
                <a:solidFill>
                  <a:srgbClr val="002B5C"/>
                </a:solidFill>
                <a:latin typeface="Calibri" panose="020F0502020204030204" pitchFamily="34" charset="0"/>
                <a:cs typeface="Arial" panose="020B0604020202020204" pitchFamily="34" charset="0"/>
              </a:rPr>
              <a:t>Is a cybersecurity service that combines technology with human expertise to rapidly identify and limit the impact of threats by performing threat hunting, monitoring, and response. </a:t>
            </a:r>
          </a:p>
          <a:p>
            <a:pPr marR="0" lvl="0">
              <a:lnSpc>
                <a:spcPct val="107000"/>
              </a:lnSpc>
              <a:spcBef>
                <a:spcPts val="200"/>
              </a:spcBef>
              <a:spcAft>
                <a:spcPts val="0"/>
              </a:spcAft>
            </a:pPr>
            <a:r>
              <a:rPr lang="en-US">
                <a:solidFill>
                  <a:srgbClr val="002B5C"/>
                </a:solidFill>
                <a:latin typeface="Calibri" panose="020F0502020204030204" pitchFamily="34" charset="0"/>
                <a:cs typeface="Arial" panose="020B0604020202020204" pitchFamily="34" charset="0"/>
              </a:rPr>
              <a:t>The main benefit of MDR is that it quickly helps in limiting the impact of threats without the need for additional staffing, which can be costly.</a:t>
            </a:r>
          </a:p>
        </p:txBody>
      </p:sp>
      <p:pic>
        <p:nvPicPr>
          <p:cNvPr id="6146" name="Picture 2" descr="Aurora Tech Support BitDefender Endpoint Protection">
            <a:extLst>
              <a:ext uri="{FF2B5EF4-FFF2-40B4-BE49-F238E27FC236}">
                <a16:creationId xmlns:a16="http://schemas.microsoft.com/office/drawing/2014/main" id="{490D612C-04CE-167A-427A-72CB8B9BAB9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2567" t="7322" r="18458"/>
          <a:stretch/>
        </p:blipFill>
        <p:spPr bwMode="auto">
          <a:xfrm>
            <a:off x="10522417" y="539707"/>
            <a:ext cx="1129005" cy="10319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11535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Footer Placeholder 1">
            <a:extLst>
              <a:ext uri="{FF2B5EF4-FFF2-40B4-BE49-F238E27FC236}">
                <a16:creationId xmlns:a16="http://schemas.microsoft.com/office/drawing/2014/main" id="{1CAE93BE-614A-C6BB-863B-E84D49DBB4F8}"/>
              </a:ext>
            </a:extLst>
          </p:cNvPr>
          <p:cNvSpPr txBox="1">
            <a:spLocks/>
          </p:cNvSpPr>
          <p:nvPr/>
        </p:nvSpPr>
        <p:spPr>
          <a:xfrm>
            <a:off x="581192" y="5951811"/>
            <a:ext cx="6917210" cy="365125"/>
          </a:xfrm>
          <a:prstGeom prst="rect">
            <a:avLst/>
          </a:prstGeom>
        </p:spPr>
        <p:txBody>
          <a:bodyPr vert="horz" lIns="91440" tIns="45720" rIns="91440" bIns="45720" rtlCol="0" anchor="ctr"/>
          <a:lstStyle>
            <a:defPPr>
              <a:defRPr lang="en-US"/>
            </a:defPPr>
            <a:lvl1pPr marL="0" algn="l" defTabSz="457200" rtl="0" eaLnBrk="1" latinLnBrk="0" hangingPunct="1">
              <a:defRPr sz="900" kern="1200" cap="all">
                <a:solidFill>
                  <a:schemeClr val="accent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Hayyan Horizons Company Profile</a:t>
            </a:r>
          </a:p>
        </p:txBody>
      </p:sp>
      <p:sp>
        <p:nvSpPr>
          <p:cNvPr id="8" name="TextBox 7">
            <a:extLst>
              <a:ext uri="{FF2B5EF4-FFF2-40B4-BE49-F238E27FC236}">
                <a16:creationId xmlns:a16="http://schemas.microsoft.com/office/drawing/2014/main" id="{E654764B-F03E-1554-AA28-FB09A8253616}"/>
              </a:ext>
            </a:extLst>
          </p:cNvPr>
          <p:cNvSpPr txBox="1"/>
          <p:nvPr/>
        </p:nvSpPr>
        <p:spPr>
          <a:xfrm>
            <a:off x="6725265" y="1192947"/>
            <a:ext cx="4926157" cy="2772106"/>
          </a:xfrm>
          <a:prstGeom prst="rect">
            <a:avLst/>
          </a:prstGeom>
          <a:noFill/>
        </p:spPr>
        <p:txBody>
          <a:bodyPr wrap="square" rtlCol="0">
            <a:spAutoFit/>
          </a:bodyPr>
          <a:lstStyle/>
          <a:p>
            <a:pPr>
              <a:lnSpc>
                <a:spcPct val="107000"/>
              </a:lnSpc>
              <a:spcBef>
                <a:spcPts val="200"/>
              </a:spcBef>
            </a:pPr>
            <a:r>
              <a:rPr lang="en-US" b="1">
                <a:solidFill>
                  <a:srgbClr val="1F4E79"/>
                </a:solidFill>
                <a:latin typeface="Calibri" panose="020F0502020204030204" pitchFamily="34" charset="0"/>
                <a:cs typeface="Calibri" panose="020F0502020204030204" pitchFamily="34" charset="0"/>
              </a:rPr>
              <a:t>Trend Micro </a:t>
            </a:r>
          </a:p>
          <a:p>
            <a:pPr>
              <a:lnSpc>
                <a:spcPct val="107000"/>
              </a:lnSpc>
              <a:spcBef>
                <a:spcPts val="200"/>
              </a:spcBef>
            </a:pPr>
            <a:r>
              <a:rPr lang="en-US">
                <a:solidFill>
                  <a:schemeClr val="accent6">
                    <a:lumMod val="50000"/>
                  </a:schemeClr>
                </a:solidFill>
                <a:latin typeface="Calibri" panose="020F0502020204030204" pitchFamily="34" charset="0"/>
                <a:cs typeface="Calibri" panose="020F0502020204030204" pitchFamily="34" charset="0"/>
              </a:rPr>
              <a:t>Deep Discovery Analyzer uses known and unknown patterns and reputation analysis to detect the latest ransomware attacks. </a:t>
            </a:r>
          </a:p>
          <a:p>
            <a:pPr>
              <a:lnSpc>
                <a:spcPct val="107000"/>
              </a:lnSpc>
              <a:spcBef>
                <a:spcPts val="200"/>
              </a:spcBef>
            </a:pPr>
            <a:r>
              <a:rPr lang="en-US">
                <a:solidFill>
                  <a:schemeClr val="accent6">
                    <a:lumMod val="50000"/>
                  </a:schemeClr>
                </a:solidFill>
                <a:latin typeface="Calibri" panose="020F0502020204030204" pitchFamily="34" charset="0"/>
                <a:cs typeface="Calibri" panose="020F0502020204030204" pitchFamily="34" charset="0"/>
              </a:rPr>
              <a:t>The customized sandbox detects mass file modifications, encryption behavior, and modifications to backup and restore processes. Manual submission allows administrators to investigate suspicious objects.</a:t>
            </a:r>
          </a:p>
        </p:txBody>
      </p:sp>
      <p:sp>
        <p:nvSpPr>
          <p:cNvPr id="9" name="TextBox 8">
            <a:extLst>
              <a:ext uri="{FF2B5EF4-FFF2-40B4-BE49-F238E27FC236}">
                <a16:creationId xmlns:a16="http://schemas.microsoft.com/office/drawing/2014/main" id="{8FE23C00-23E4-C7DB-E832-25603FEBFD26}"/>
              </a:ext>
            </a:extLst>
          </p:cNvPr>
          <p:cNvSpPr txBox="1"/>
          <p:nvPr/>
        </p:nvSpPr>
        <p:spPr>
          <a:xfrm>
            <a:off x="717860" y="1183720"/>
            <a:ext cx="5378140" cy="2475742"/>
          </a:xfrm>
          <a:prstGeom prst="rect">
            <a:avLst/>
          </a:prstGeom>
          <a:noFill/>
        </p:spPr>
        <p:txBody>
          <a:bodyPr wrap="square" rtlCol="0">
            <a:spAutoFit/>
          </a:bodyPr>
          <a:lstStyle/>
          <a:p>
            <a:pPr marR="0" lvl="0">
              <a:lnSpc>
                <a:spcPct val="107000"/>
              </a:lnSpc>
              <a:spcBef>
                <a:spcPts val="200"/>
              </a:spcBef>
              <a:spcAft>
                <a:spcPts val="0"/>
              </a:spcAft>
            </a:pPr>
            <a:r>
              <a:rPr lang="en-US" b="1">
                <a:solidFill>
                  <a:srgbClr val="1F4E79"/>
                </a:solidFill>
                <a:latin typeface="Calibri" panose="020F0502020204030204" pitchFamily="34" charset="0"/>
                <a:cs typeface="Calibri" panose="020F0502020204030204" pitchFamily="34" charset="0"/>
              </a:rPr>
              <a:t>Cybersecurity Sandboxing</a:t>
            </a:r>
          </a:p>
          <a:p>
            <a:pPr marR="0" lvl="0">
              <a:lnSpc>
                <a:spcPct val="107000"/>
              </a:lnSpc>
              <a:spcBef>
                <a:spcPts val="200"/>
              </a:spcBef>
              <a:spcAft>
                <a:spcPts val="0"/>
              </a:spcAft>
            </a:pPr>
            <a:r>
              <a:rPr lang="en-US">
                <a:solidFill>
                  <a:srgbClr val="002B5C"/>
                </a:solidFill>
                <a:latin typeface="Calibri" panose="020F0502020204030204" pitchFamily="34" charset="0"/>
                <a:cs typeface="Arial" panose="020B0604020202020204" pitchFamily="34" charset="0"/>
              </a:rPr>
              <a:t>Cybersecurity sandboxing is the use of an isolated, safe space to study potentially harmful code. This practice is an essential tool for security-conscious enterprises and is instrumental in preventing the spread of malicious software across a network. Cybersecurity sandboxing empowers security professionals to better investigate and mitigate threats.</a:t>
            </a:r>
          </a:p>
        </p:txBody>
      </p:sp>
      <p:pic>
        <p:nvPicPr>
          <p:cNvPr id="1026" name="Picture 2" descr="Trend Micro | Cybersecurity Solutions for Home">
            <a:extLst>
              <a:ext uri="{FF2B5EF4-FFF2-40B4-BE49-F238E27FC236}">
                <a16:creationId xmlns:a16="http://schemas.microsoft.com/office/drawing/2014/main" id="{626FAF7D-EFFA-3F71-7F45-10B247C91CF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8065" b="27006"/>
          <a:stretch/>
        </p:blipFill>
        <p:spPr bwMode="auto">
          <a:xfrm>
            <a:off x="9417308" y="563992"/>
            <a:ext cx="2299428" cy="5449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92775008"/>
      </p:ext>
    </p:extLst>
  </p:cSld>
  <p:clrMapOvr>
    <a:overrideClrMapping bg1="lt1" tx1="dk1" bg2="lt2" tx2="dk2" accent1="accent1" accent2="accent2" accent3="accent3" accent4="accent4" accent5="accent5" accent6="accent6" hlink="hlink" folHlink="folHlink"/>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3EF532D-0741-0628-F9FD-D2724188D38E}"/>
              </a:ext>
            </a:extLst>
          </p:cNvPr>
          <p:cNvSpPr>
            <a:spLocks noGrp="1"/>
          </p:cNvSpPr>
          <p:nvPr>
            <p:ph type="ftr" sz="quarter" idx="11"/>
          </p:nvPr>
        </p:nvSpPr>
        <p:spPr>
          <a:xfrm>
            <a:off x="581192" y="5967036"/>
            <a:ext cx="6917210" cy="365125"/>
          </a:xfrm>
        </p:spPr>
        <p:txBody>
          <a:bodyPr/>
          <a:lstStyle/>
          <a:p>
            <a:r>
              <a:rPr lang="en-US">
                <a:solidFill>
                  <a:srgbClr val="68BDC6"/>
                </a:solidFill>
              </a:rPr>
              <a:t>Hayyan Horizons Company Profile</a:t>
            </a:r>
          </a:p>
        </p:txBody>
      </p:sp>
      <p:sp>
        <p:nvSpPr>
          <p:cNvPr id="3" name="TextBox 2">
            <a:extLst>
              <a:ext uri="{FF2B5EF4-FFF2-40B4-BE49-F238E27FC236}">
                <a16:creationId xmlns:a16="http://schemas.microsoft.com/office/drawing/2014/main" id="{E3B210E8-9798-FF06-E2B0-F0AC83DFCB51}"/>
              </a:ext>
            </a:extLst>
          </p:cNvPr>
          <p:cNvSpPr txBox="1"/>
          <p:nvPr/>
        </p:nvSpPr>
        <p:spPr>
          <a:xfrm>
            <a:off x="581192" y="923296"/>
            <a:ext cx="11029616" cy="5226303"/>
          </a:xfrm>
          <a:prstGeom prst="rect">
            <a:avLst/>
          </a:prstGeom>
          <a:noFill/>
        </p:spPr>
        <p:txBody>
          <a:bodyPr wrap="square" rtlCol="0">
            <a:spAutoFit/>
          </a:bodyPr>
          <a:lstStyle/>
          <a:p>
            <a:pPr marL="0" marR="0">
              <a:spcBef>
                <a:spcPts val="1200"/>
              </a:spcBef>
              <a:spcAft>
                <a:spcPts val="0"/>
              </a:spcAft>
            </a:pPr>
            <a:r>
              <a:rPr lang="en-US" sz="1800" b="1" i="1" kern="0">
                <a:solidFill>
                  <a:srgbClr val="002B5C"/>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Business, Administrative &amp; Contact Information</a:t>
            </a:r>
          </a:p>
          <a:p>
            <a:pPr marL="0" marR="0">
              <a:spcBef>
                <a:spcPts val="1200"/>
              </a:spcBef>
              <a:spcAft>
                <a:spcPts val="0"/>
              </a:spcAft>
            </a:pPr>
            <a:endParaRPr lang="en-US" sz="1800">
              <a:effectLst/>
              <a:highlight>
                <a:srgbClr val="FFFFFF"/>
              </a:highlight>
              <a:latin typeface="Calibri" panose="020F0502020204030204" pitchFamily="34" charset="0"/>
              <a:ea typeface="Calibri" panose="020F0502020204030204" pitchFamily="34" charset="0"/>
              <a:cs typeface="Arial" panose="020B0604020202020204" pitchFamily="34" charset="0"/>
            </a:endParaRPr>
          </a:p>
          <a:p>
            <a:pPr marL="280988" marR="0" lvl="1" indent="-280988" algn="just">
              <a:lnSpc>
                <a:spcPct val="95000"/>
              </a:lnSpc>
              <a:spcBef>
                <a:spcPts val="0"/>
              </a:spcBef>
              <a:spcAft>
                <a:spcPts val="0"/>
              </a:spcAft>
              <a:buClr>
                <a:schemeClr val="accent2"/>
              </a:buClr>
              <a:buSzPct val="92000"/>
              <a:buFont typeface="Symbol" panose="05050102010706020507" pitchFamily="18" charset="2"/>
              <a:buChar char=""/>
            </a:pPr>
            <a:r>
              <a:rPr lang="en-US" b="1">
                <a:solidFill>
                  <a:srgbClr val="002060"/>
                </a:solidFill>
                <a:latin typeface="Calibri" panose="020F0502020204030204" pitchFamily="34" charset="0"/>
                <a:cs typeface="Calibri" panose="020F0502020204030204" pitchFamily="34" charset="0"/>
              </a:rPr>
              <a:t>Business Name: </a:t>
            </a:r>
          </a:p>
          <a:p>
            <a:pPr marL="457200" marR="0">
              <a:lnSpc>
                <a:spcPct val="107000"/>
              </a:lnSpc>
              <a:spcBef>
                <a:spcPts val="0"/>
              </a:spcBef>
              <a:spcAft>
                <a:spcPts val="0"/>
              </a:spcAft>
            </a:pPr>
            <a:r>
              <a:rPr lang="en-US" sz="1800">
                <a:solidFill>
                  <a:srgbClr val="002B5C"/>
                </a:solidFill>
                <a:effectLst/>
                <a:latin typeface="Calibri" panose="020F0502020204030204" pitchFamily="34" charset="0"/>
                <a:ea typeface="Calibri" panose="020F0502020204030204" pitchFamily="34" charset="0"/>
                <a:cs typeface="Arial" panose="020B0604020202020204" pitchFamily="34" charset="0"/>
              </a:rPr>
              <a:t>Hayyan Horizons Information Technology LLC. </a:t>
            </a:r>
            <a:endParaRPr lang="en-US" sz="1800">
              <a:effectLst/>
              <a:latin typeface="Calibri" panose="020F0502020204030204" pitchFamily="34" charset="0"/>
              <a:ea typeface="Calibri" panose="020F0502020204030204" pitchFamily="34" charset="0"/>
              <a:cs typeface="Arial" panose="020B0604020202020204" pitchFamily="34" charset="0"/>
            </a:endParaRPr>
          </a:p>
          <a:p>
            <a:pPr marL="280988" lvl="1" indent="-280988" algn="just">
              <a:lnSpc>
                <a:spcPct val="95000"/>
              </a:lnSpc>
              <a:buClr>
                <a:schemeClr val="accent2"/>
              </a:buClr>
              <a:buSzPct val="92000"/>
              <a:buFont typeface="Symbol" panose="05050102010706020507" pitchFamily="18" charset="2"/>
              <a:buChar char=""/>
            </a:pPr>
            <a:r>
              <a:rPr lang="en-US" b="1">
                <a:solidFill>
                  <a:srgbClr val="002060"/>
                </a:solidFill>
                <a:latin typeface="Calibri" panose="020F0502020204030204" pitchFamily="34" charset="0"/>
                <a:cs typeface="Calibri" panose="020F0502020204030204" pitchFamily="34" charset="0"/>
              </a:rPr>
              <a:t>Business Type: </a:t>
            </a:r>
          </a:p>
          <a:p>
            <a:pPr marL="457200" marR="0">
              <a:lnSpc>
                <a:spcPct val="107000"/>
              </a:lnSpc>
              <a:spcBef>
                <a:spcPts val="0"/>
              </a:spcBef>
              <a:spcAft>
                <a:spcPts val="0"/>
              </a:spcAft>
            </a:pPr>
            <a:r>
              <a:rPr lang="en-US" sz="1800">
                <a:solidFill>
                  <a:srgbClr val="002B5C"/>
                </a:solidFill>
                <a:effectLst/>
                <a:latin typeface="Calibri" panose="020F0502020204030204" pitchFamily="34" charset="0"/>
                <a:ea typeface="Calibri" panose="020F0502020204030204" pitchFamily="34" charset="0"/>
                <a:cs typeface="Arial" panose="020B0604020202020204" pitchFamily="34" charset="0"/>
              </a:rPr>
              <a:t>Limited Liability Company (LLC), privately held. </a:t>
            </a:r>
            <a:endParaRPr lang="en-US" sz="1800">
              <a:effectLst/>
              <a:latin typeface="Calibri" panose="020F0502020204030204" pitchFamily="34" charset="0"/>
              <a:ea typeface="Calibri" panose="020F0502020204030204" pitchFamily="34" charset="0"/>
              <a:cs typeface="Arial" panose="020B0604020202020204" pitchFamily="34" charset="0"/>
            </a:endParaRPr>
          </a:p>
          <a:p>
            <a:pPr marL="280988" marR="0" lvl="1" indent="-280988" algn="just">
              <a:lnSpc>
                <a:spcPct val="95000"/>
              </a:lnSpc>
              <a:spcBef>
                <a:spcPts val="0"/>
              </a:spcBef>
              <a:spcAft>
                <a:spcPts val="0"/>
              </a:spcAft>
              <a:buClr>
                <a:schemeClr val="accent2"/>
              </a:buClr>
              <a:buSzPct val="92000"/>
              <a:buFont typeface="Symbol" panose="05050102010706020507" pitchFamily="18" charset="2"/>
              <a:buChar char=""/>
            </a:pPr>
            <a:r>
              <a:rPr lang="en-US" b="1">
                <a:solidFill>
                  <a:srgbClr val="002060"/>
                </a:solidFill>
                <a:latin typeface="Calibri" panose="020F0502020204030204" pitchFamily="34" charset="0"/>
                <a:cs typeface="Calibri" panose="020F0502020204030204" pitchFamily="34" charset="0"/>
              </a:rPr>
              <a:t>Founder and owner:</a:t>
            </a:r>
          </a:p>
          <a:p>
            <a:pPr marL="457200" marR="0">
              <a:lnSpc>
                <a:spcPct val="107000"/>
              </a:lnSpc>
              <a:spcBef>
                <a:spcPts val="0"/>
              </a:spcBef>
              <a:spcAft>
                <a:spcPts val="0"/>
              </a:spcAft>
            </a:pPr>
            <a:r>
              <a:rPr lang="en-US" sz="1800">
                <a:solidFill>
                  <a:srgbClr val="002B5C"/>
                </a:solidFill>
                <a:effectLst/>
                <a:latin typeface="Calibri" panose="020F0502020204030204" pitchFamily="34" charset="0"/>
                <a:ea typeface="Calibri" panose="020F0502020204030204" pitchFamily="34" charset="0"/>
                <a:cs typeface="Arial" panose="020B0604020202020204" pitchFamily="34" charset="0"/>
              </a:rPr>
              <a:t>Engineer Ali Tamimi, a 25 years IT veteran in the Middle East, Mediterranean and Africa region. </a:t>
            </a:r>
            <a:endParaRPr lang="en-US" sz="1800">
              <a:effectLst/>
              <a:latin typeface="Calibri" panose="020F0502020204030204" pitchFamily="34" charset="0"/>
              <a:ea typeface="Calibri" panose="020F0502020204030204" pitchFamily="34" charset="0"/>
              <a:cs typeface="Arial" panose="020B0604020202020204" pitchFamily="34" charset="0"/>
            </a:endParaRPr>
          </a:p>
          <a:p>
            <a:pPr marL="280988" lvl="1" indent="-280988" algn="just">
              <a:lnSpc>
                <a:spcPct val="95000"/>
              </a:lnSpc>
              <a:buClr>
                <a:schemeClr val="accent2"/>
              </a:buClr>
              <a:buSzPct val="92000"/>
              <a:buFont typeface="Symbol" panose="05050102010706020507" pitchFamily="18" charset="2"/>
              <a:buChar char=""/>
            </a:pPr>
            <a:r>
              <a:rPr lang="en-US" b="1">
                <a:solidFill>
                  <a:srgbClr val="002060"/>
                </a:solidFill>
                <a:latin typeface="Calibri" panose="020F0502020204030204" pitchFamily="34" charset="0"/>
                <a:cs typeface="Calibri" panose="020F0502020204030204" pitchFamily="34" charset="0"/>
              </a:rPr>
              <a:t>Company Address:</a:t>
            </a:r>
          </a:p>
          <a:p>
            <a:pPr marL="457200" marR="0">
              <a:lnSpc>
                <a:spcPct val="107000"/>
              </a:lnSpc>
              <a:spcBef>
                <a:spcPts val="0"/>
              </a:spcBef>
              <a:spcAft>
                <a:spcPts val="0"/>
              </a:spcAft>
            </a:pPr>
            <a:r>
              <a:rPr lang="en-US" sz="1800">
                <a:solidFill>
                  <a:srgbClr val="002B5C"/>
                </a:solidFill>
                <a:effectLst/>
                <a:latin typeface="Calibri" panose="020F0502020204030204" pitchFamily="34" charset="0"/>
                <a:ea typeface="Calibri" panose="020F0502020204030204" pitchFamily="34" charset="0"/>
                <a:cs typeface="Arial" panose="020B0604020202020204" pitchFamily="34" charset="0"/>
              </a:rPr>
              <a:t>P. O. Box: 850850, Amman 11185</a:t>
            </a:r>
            <a:endParaRPr lang="en-US" sz="1800">
              <a:effectLst/>
              <a:latin typeface="Calibri" panose="020F0502020204030204" pitchFamily="34" charset="0"/>
              <a:ea typeface="Calibri" panose="020F0502020204030204" pitchFamily="34" charset="0"/>
              <a:cs typeface="Arial" panose="020B0604020202020204" pitchFamily="34" charset="0"/>
            </a:endParaRPr>
          </a:p>
          <a:p>
            <a:pPr marL="457200" marR="0">
              <a:lnSpc>
                <a:spcPct val="107000"/>
              </a:lnSpc>
              <a:spcBef>
                <a:spcPts val="0"/>
              </a:spcBef>
              <a:spcAft>
                <a:spcPts val="0"/>
              </a:spcAft>
            </a:pPr>
            <a:r>
              <a:rPr lang="en-US" sz="1800">
                <a:solidFill>
                  <a:srgbClr val="002B5C"/>
                </a:solidFill>
                <a:effectLst/>
                <a:latin typeface="Calibri" panose="020F0502020204030204" pitchFamily="34" charset="0"/>
                <a:ea typeface="Calibri" panose="020F0502020204030204" pitchFamily="34" charset="0"/>
                <a:cs typeface="Arial" panose="020B0604020202020204" pitchFamily="34" charset="0"/>
              </a:rPr>
              <a:t>Swefieh, Park Plaza, 8</a:t>
            </a:r>
            <a:r>
              <a:rPr lang="en-US" sz="1800" baseline="30000">
                <a:solidFill>
                  <a:srgbClr val="002B5C"/>
                </a:solidFill>
                <a:effectLst/>
                <a:latin typeface="Calibri" panose="020F0502020204030204" pitchFamily="34" charset="0"/>
                <a:ea typeface="Calibri" panose="020F0502020204030204" pitchFamily="34" charset="0"/>
                <a:cs typeface="Arial" panose="020B0604020202020204" pitchFamily="34" charset="0"/>
              </a:rPr>
              <a:t>th</a:t>
            </a:r>
            <a:r>
              <a:rPr lang="en-US" sz="1800">
                <a:solidFill>
                  <a:srgbClr val="002B5C"/>
                </a:solidFill>
                <a:effectLst/>
                <a:latin typeface="Calibri" panose="020F0502020204030204" pitchFamily="34" charset="0"/>
                <a:ea typeface="Calibri" panose="020F0502020204030204" pitchFamily="34" charset="0"/>
                <a:cs typeface="Arial" panose="020B0604020202020204" pitchFamily="34" charset="0"/>
              </a:rPr>
              <a:t> Floor</a:t>
            </a:r>
            <a:endParaRPr lang="en-US" sz="1800">
              <a:effectLst/>
              <a:latin typeface="Calibri" panose="020F0502020204030204" pitchFamily="34" charset="0"/>
              <a:ea typeface="Calibri" panose="020F0502020204030204" pitchFamily="34" charset="0"/>
              <a:cs typeface="Arial" panose="020B0604020202020204" pitchFamily="34" charset="0"/>
            </a:endParaRPr>
          </a:p>
          <a:p>
            <a:pPr marL="457200" marR="0">
              <a:lnSpc>
                <a:spcPct val="107000"/>
              </a:lnSpc>
              <a:spcBef>
                <a:spcPts val="0"/>
              </a:spcBef>
              <a:spcAft>
                <a:spcPts val="0"/>
              </a:spcAft>
            </a:pPr>
            <a:r>
              <a:rPr lang="en-US" sz="1800">
                <a:solidFill>
                  <a:srgbClr val="002B5C"/>
                </a:solidFill>
                <a:effectLst/>
                <a:latin typeface="Calibri" panose="020F0502020204030204" pitchFamily="34" charset="0"/>
                <a:ea typeface="Calibri" panose="020F0502020204030204" pitchFamily="34" charset="0"/>
                <a:cs typeface="Arial" panose="020B0604020202020204" pitchFamily="34" charset="0"/>
              </a:rPr>
              <a:t>Amman, The Hashemite Kingdom of Jordan</a:t>
            </a:r>
            <a:endParaRPr lang="en-US" sz="1800">
              <a:effectLst/>
              <a:latin typeface="Calibri" panose="020F0502020204030204" pitchFamily="34" charset="0"/>
              <a:ea typeface="Calibri" panose="020F0502020204030204" pitchFamily="34" charset="0"/>
              <a:cs typeface="Arial" panose="020B0604020202020204" pitchFamily="34" charset="0"/>
            </a:endParaRPr>
          </a:p>
          <a:p>
            <a:pPr marL="457200" marR="0">
              <a:lnSpc>
                <a:spcPct val="107000"/>
              </a:lnSpc>
              <a:spcBef>
                <a:spcPts val="0"/>
              </a:spcBef>
              <a:spcAft>
                <a:spcPts val="0"/>
              </a:spcAft>
            </a:pPr>
            <a:r>
              <a:rPr lang="en-US" sz="1800">
                <a:solidFill>
                  <a:srgbClr val="002B5C"/>
                </a:solidFill>
                <a:effectLst/>
                <a:latin typeface="Calibri" panose="020F0502020204030204" pitchFamily="34" charset="0"/>
                <a:ea typeface="Calibri" panose="020F0502020204030204" pitchFamily="34" charset="0"/>
                <a:cs typeface="Arial" panose="020B0604020202020204" pitchFamily="34" charset="0"/>
              </a:rPr>
              <a:t>Telephone: 	+962 6 5828676</a:t>
            </a:r>
            <a:endParaRPr lang="en-US" sz="1800">
              <a:effectLst/>
              <a:latin typeface="Calibri" panose="020F0502020204030204" pitchFamily="34" charset="0"/>
              <a:ea typeface="Calibri" panose="020F0502020204030204" pitchFamily="34" charset="0"/>
              <a:cs typeface="Arial" panose="020B0604020202020204" pitchFamily="34" charset="0"/>
            </a:endParaRPr>
          </a:p>
          <a:p>
            <a:pPr marL="457200" marR="0">
              <a:lnSpc>
                <a:spcPct val="107000"/>
              </a:lnSpc>
              <a:spcBef>
                <a:spcPts val="0"/>
              </a:spcBef>
              <a:spcAft>
                <a:spcPts val="0"/>
              </a:spcAft>
            </a:pPr>
            <a:r>
              <a:rPr lang="en-US" sz="1800">
                <a:solidFill>
                  <a:srgbClr val="002B5C"/>
                </a:solidFill>
                <a:effectLst/>
                <a:latin typeface="Calibri" panose="020F0502020204030204" pitchFamily="34" charset="0"/>
                <a:ea typeface="Calibri" panose="020F0502020204030204" pitchFamily="34" charset="0"/>
                <a:cs typeface="Arial" panose="020B0604020202020204" pitchFamily="34" charset="0"/>
              </a:rPr>
              <a:t>Fax: +962 6 5828646</a:t>
            </a:r>
            <a:endParaRPr lang="en-US" sz="1800">
              <a:effectLst/>
              <a:latin typeface="Calibri" panose="020F0502020204030204" pitchFamily="34" charset="0"/>
              <a:ea typeface="Calibri" panose="020F0502020204030204" pitchFamily="34" charset="0"/>
              <a:cs typeface="Arial" panose="020B0604020202020204" pitchFamily="34" charset="0"/>
            </a:endParaRPr>
          </a:p>
          <a:p>
            <a:pPr marL="457200" marR="0">
              <a:lnSpc>
                <a:spcPct val="107000"/>
              </a:lnSpc>
              <a:spcBef>
                <a:spcPts val="0"/>
              </a:spcBef>
              <a:spcAft>
                <a:spcPts val="0"/>
              </a:spcAft>
            </a:pPr>
            <a:r>
              <a:rPr lang="en-US" sz="1800">
                <a:solidFill>
                  <a:srgbClr val="002B5C"/>
                </a:solidFill>
                <a:effectLst/>
                <a:latin typeface="Calibri" panose="020F0502020204030204" pitchFamily="34" charset="0"/>
                <a:ea typeface="Calibri" panose="020F0502020204030204" pitchFamily="34" charset="0"/>
                <a:cs typeface="Arial" panose="020B0604020202020204" pitchFamily="34" charset="0"/>
              </a:rPr>
              <a:t>Web: </a:t>
            </a:r>
            <a:r>
              <a:rPr lang="en-US" sz="1800" u="sng">
                <a:solidFill>
                  <a:schemeClr val="bg2">
                    <a:lumMod val="25000"/>
                  </a:schemeClr>
                </a:solidFill>
                <a:effectLst/>
                <a:latin typeface="Calibri" panose="020F0502020204030204" pitchFamily="34" charset="0"/>
                <a:ea typeface="Calibri" panose="020F050202020403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www.hayyan.com.jo</a:t>
            </a:r>
            <a:r>
              <a:rPr lang="en-US" sz="1800" u="sng">
                <a:solidFill>
                  <a:schemeClr val="bg2">
                    <a:lumMod val="25000"/>
                  </a:schemeClr>
                </a:solidFill>
                <a:effectLst/>
                <a:latin typeface="Calibri" panose="020F0502020204030204" pitchFamily="34" charset="0"/>
                <a:ea typeface="Calibri" panose="020F0502020204030204" pitchFamily="34" charset="0"/>
                <a:cs typeface="Arial" panose="020B0604020202020204" pitchFamily="34" charset="0"/>
              </a:rPr>
              <a:t> </a:t>
            </a:r>
            <a:r>
              <a:rPr lang="en-US" sz="1800">
                <a:solidFill>
                  <a:schemeClr val="bg2">
                    <a:lumMod val="25000"/>
                  </a:schemeClr>
                </a:solidFill>
                <a:effectLst/>
                <a:latin typeface="Calibri" panose="020F0502020204030204" pitchFamily="34" charset="0"/>
                <a:ea typeface="Calibri" panose="020F0502020204030204" pitchFamily="34" charset="0"/>
                <a:cs typeface="Arial" panose="020B0604020202020204" pitchFamily="34" charset="0"/>
              </a:rPr>
              <a:t> </a:t>
            </a:r>
          </a:p>
          <a:p>
            <a:pPr marL="457200" marR="0">
              <a:lnSpc>
                <a:spcPct val="107000"/>
              </a:lnSpc>
              <a:spcBef>
                <a:spcPts val="0"/>
              </a:spcBef>
              <a:spcAft>
                <a:spcPts val="0"/>
              </a:spcAft>
            </a:pPr>
            <a:r>
              <a:rPr lang="en-US" sz="1800">
                <a:solidFill>
                  <a:srgbClr val="002B5C"/>
                </a:solidFill>
                <a:effectLst/>
                <a:latin typeface="Calibri" panose="020F0502020204030204" pitchFamily="34" charset="0"/>
                <a:ea typeface="Calibri" panose="020F0502020204030204" pitchFamily="34" charset="0"/>
                <a:cs typeface="Arial" panose="020B0604020202020204" pitchFamily="34" charset="0"/>
              </a:rPr>
              <a:t>Email: </a:t>
            </a:r>
            <a:r>
              <a:rPr lang="en-US" sz="1800" u="sng">
                <a:solidFill>
                  <a:schemeClr val="bg2">
                    <a:lumMod val="25000"/>
                  </a:schemeClr>
                </a:solidFill>
                <a:effectLst/>
                <a:latin typeface="Calibri" panose="020F0502020204030204" pitchFamily="34" charset="0"/>
                <a:ea typeface="Calibri" panose="020F050202020403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info@hayyan.com.jo</a:t>
            </a:r>
            <a:r>
              <a:rPr lang="en-US" sz="1800">
                <a:solidFill>
                  <a:schemeClr val="bg2">
                    <a:lumMod val="25000"/>
                  </a:schemeClr>
                </a:solidFill>
                <a:effectLst/>
                <a:latin typeface="Calibri" panose="020F0502020204030204" pitchFamily="34" charset="0"/>
                <a:ea typeface="Calibri" panose="020F0502020204030204" pitchFamily="34" charset="0"/>
                <a:cs typeface="Arial" panose="020B0604020202020204" pitchFamily="34" charset="0"/>
              </a:rPr>
              <a:t>   </a:t>
            </a:r>
          </a:p>
          <a:p>
            <a:endParaRPr lang="en-US"/>
          </a:p>
        </p:txBody>
      </p:sp>
    </p:spTree>
    <p:extLst>
      <p:ext uri="{BB962C8B-B14F-4D97-AF65-F5344CB8AC3E}">
        <p14:creationId xmlns:p14="http://schemas.microsoft.com/office/powerpoint/2010/main" val="23147548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E5F3293E-593F-5164-20A0-9BBB4758EB77}"/>
              </a:ext>
            </a:extLst>
          </p:cNvPr>
          <p:cNvSpPr>
            <a:spLocks noGrp="1"/>
          </p:cNvSpPr>
          <p:nvPr>
            <p:ph type="ftr" sz="quarter" idx="11"/>
          </p:nvPr>
        </p:nvSpPr>
        <p:spPr/>
        <p:txBody>
          <a:bodyPr/>
          <a:lstStyle/>
          <a:p>
            <a:r>
              <a:rPr lang="en-US">
                <a:solidFill>
                  <a:srgbClr val="58B6C0"/>
                </a:solidFill>
              </a:rPr>
              <a:t>Hayyan Horizons Company Profile</a:t>
            </a:r>
          </a:p>
        </p:txBody>
      </p:sp>
      <p:sp>
        <p:nvSpPr>
          <p:cNvPr id="2" name="Title 1">
            <a:extLst>
              <a:ext uri="{FF2B5EF4-FFF2-40B4-BE49-F238E27FC236}">
                <a16:creationId xmlns:a16="http://schemas.microsoft.com/office/drawing/2014/main" id="{697B0580-A4EA-D394-9638-4DD370CEBE2E}"/>
              </a:ext>
            </a:extLst>
          </p:cNvPr>
          <p:cNvSpPr>
            <a:spLocks noGrp="1"/>
          </p:cNvSpPr>
          <p:nvPr>
            <p:ph type="title" idx="4294967295"/>
          </p:nvPr>
        </p:nvSpPr>
        <p:spPr>
          <a:xfrm>
            <a:off x="457200" y="613432"/>
            <a:ext cx="11029950" cy="1014413"/>
          </a:xfrm>
        </p:spPr>
        <p:txBody>
          <a:bodyPr>
            <a:normAutofit/>
          </a:bodyPr>
          <a:lstStyle/>
          <a:p>
            <a:pPr algn="ctr"/>
            <a:r>
              <a:rPr lang="en-US" sz="3200" cap="none">
                <a:solidFill>
                  <a:schemeClr val="bg2">
                    <a:lumMod val="50000"/>
                  </a:schemeClr>
                </a:solidFill>
              </a:rPr>
              <a:t>Vision</a:t>
            </a:r>
          </a:p>
        </p:txBody>
      </p:sp>
      <p:sp>
        <p:nvSpPr>
          <p:cNvPr id="3" name="Content Placeholder 2">
            <a:extLst>
              <a:ext uri="{FF2B5EF4-FFF2-40B4-BE49-F238E27FC236}">
                <a16:creationId xmlns:a16="http://schemas.microsoft.com/office/drawing/2014/main" id="{076B1389-4866-AEA4-88F4-92056A68EAC7}"/>
              </a:ext>
            </a:extLst>
          </p:cNvPr>
          <p:cNvSpPr>
            <a:spLocks noGrp="1"/>
          </p:cNvSpPr>
          <p:nvPr>
            <p:ph idx="4294967295"/>
          </p:nvPr>
        </p:nvSpPr>
        <p:spPr>
          <a:xfrm>
            <a:off x="581025" y="1627845"/>
            <a:ext cx="11029950" cy="3678238"/>
          </a:xfrm>
        </p:spPr>
        <p:txBody>
          <a:bodyPr/>
          <a:lstStyle/>
          <a:p>
            <a:pPr marL="0" indent="0" algn="ctr">
              <a:buNone/>
            </a:pPr>
            <a:r>
              <a:rPr lang="en-US" sz="1800">
                <a:solidFill>
                  <a:srgbClr val="1F4E79"/>
                </a:solidFill>
                <a:effectLst/>
                <a:latin typeface="Calibri" panose="020F0502020204030204" pitchFamily="34" charset="0"/>
                <a:ea typeface="Times New Roman" panose="02020603050405020304" pitchFamily="18" charset="0"/>
                <a:cs typeface="Arial" panose="020B0604020202020204" pitchFamily="34" charset="0"/>
              </a:rPr>
              <a:t> </a:t>
            </a:r>
            <a:r>
              <a:rPr lang="en-US" sz="2400">
                <a:solidFill>
                  <a:srgbClr val="1F4E79"/>
                </a:solidFill>
                <a:effectLst/>
                <a:latin typeface="Calibri" panose="020F0502020204030204" pitchFamily="34" charset="0"/>
                <a:ea typeface="Times New Roman" panose="02020603050405020304" pitchFamily="18" charset="0"/>
                <a:cs typeface="Arial" panose="020B0604020202020204" pitchFamily="34" charset="0"/>
              </a:rPr>
              <a:t>To be the trusted and preferred Cyber Security Systems Integrator and Solution provider to the corporate market </a:t>
            </a:r>
            <a:r>
              <a:rPr lang="en-US" sz="2400">
                <a:solidFill>
                  <a:srgbClr val="1F4E79"/>
                </a:solidFill>
                <a:effectLst/>
                <a:latin typeface="Calibri" panose="020F0502020204030204" pitchFamily="34" charset="0"/>
                <a:ea typeface="Calibri" panose="020F0502020204030204" pitchFamily="34" charset="0"/>
                <a:cs typeface="Arial" panose="020B0604020202020204" pitchFamily="34" charset="0"/>
              </a:rPr>
              <a:t>in the Middle East, Mediterranean and Africa Region.</a:t>
            </a:r>
            <a:endParaRPr lang="en-US" sz="2400">
              <a:effectLst/>
              <a:latin typeface="Calibri" panose="020F0502020204030204" pitchFamily="34" charset="0"/>
              <a:ea typeface="Calibri" panose="020F0502020204030204" pitchFamily="34" charset="0"/>
              <a:cs typeface="Arial" panose="020B0604020202020204" pitchFamily="34" charset="0"/>
            </a:endParaRPr>
          </a:p>
          <a:p>
            <a:endParaRPr lang="en-US"/>
          </a:p>
          <a:p>
            <a:endParaRPr lang="en-US"/>
          </a:p>
        </p:txBody>
      </p:sp>
    </p:spTree>
    <p:extLst>
      <p:ext uri="{BB962C8B-B14F-4D97-AF65-F5344CB8AC3E}">
        <p14:creationId xmlns:p14="http://schemas.microsoft.com/office/powerpoint/2010/main" val="322441114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E004EAA0-F8EF-ABCA-A63B-CDC056E5A346}"/>
              </a:ext>
            </a:extLst>
          </p:cNvPr>
          <p:cNvSpPr>
            <a:spLocks noGrp="1"/>
          </p:cNvSpPr>
          <p:nvPr>
            <p:ph type="ftr" sz="quarter" idx="11"/>
          </p:nvPr>
        </p:nvSpPr>
        <p:spPr/>
        <p:txBody>
          <a:bodyPr vert="horz" lIns="91440" tIns="45720" rIns="91440" bIns="45720" rtlCol="0" anchor="ctr"/>
          <a:lstStyle/>
          <a:p>
            <a:r>
              <a:rPr lang="en-US"/>
              <a:t>Hayyan Horizons Company Profile</a:t>
            </a:r>
          </a:p>
        </p:txBody>
      </p:sp>
      <p:sp>
        <p:nvSpPr>
          <p:cNvPr id="5" name="Title 4">
            <a:extLst>
              <a:ext uri="{FF2B5EF4-FFF2-40B4-BE49-F238E27FC236}">
                <a16:creationId xmlns:a16="http://schemas.microsoft.com/office/drawing/2014/main" id="{A6392423-2DDD-5FED-F4DD-7F01E7F459BA}"/>
              </a:ext>
            </a:extLst>
          </p:cNvPr>
          <p:cNvSpPr>
            <a:spLocks noGrp="1"/>
          </p:cNvSpPr>
          <p:nvPr>
            <p:ph type="title" idx="4294967295"/>
          </p:nvPr>
        </p:nvSpPr>
        <p:spPr>
          <a:xfrm>
            <a:off x="391886" y="1059543"/>
            <a:ext cx="11509828" cy="4771344"/>
          </a:xfrm>
        </p:spPr>
        <p:txBody>
          <a:bodyPr vert="horz" lIns="91440" tIns="45720" rIns="91440" bIns="45720" rtlCol="0" anchor="ctr">
            <a:normAutofit/>
          </a:bodyPr>
          <a:lstStyle/>
          <a:p>
            <a:pPr marL="0" marR="0">
              <a:lnSpc>
                <a:spcPct val="107000"/>
              </a:lnSpc>
              <a:spcBef>
                <a:spcPts val="0"/>
              </a:spcBef>
              <a:spcAft>
                <a:spcPts val="800"/>
              </a:spcAft>
            </a:pPr>
            <a:r>
              <a:rPr lang="en-US" sz="1800" dirty="0">
                <a:solidFill>
                  <a:srgbClr val="002B5C"/>
                </a:solidFill>
                <a:effectLst/>
                <a:latin typeface="Calibri" panose="020F0502020204030204" pitchFamily="34" charset="0"/>
                <a:ea typeface="Calibri" panose="020F0502020204030204" pitchFamily="34" charset="0"/>
                <a:cs typeface="Arial" panose="020B0604020202020204" pitchFamily="34" charset="0"/>
              </a:rPr>
              <a:t> </a:t>
            </a:r>
            <a:br>
              <a:rPr lang="en-US" sz="1800" dirty="0">
                <a:effectLst/>
                <a:latin typeface="Calibri" panose="020F0502020204030204" pitchFamily="34" charset="0"/>
                <a:ea typeface="Calibri" panose="020F0502020204030204" pitchFamily="34" charset="0"/>
                <a:cs typeface="Arial" panose="020B0604020202020204" pitchFamily="34" charset="0"/>
              </a:rPr>
            </a:br>
            <a:r>
              <a:rPr lang="en-US" sz="1800" b="1" i="1" kern="0" dirty="0">
                <a:solidFill>
                  <a:srgbClr val="002B5C"/>
                </a:solidFill>
                <a:effectLst/>
                <a:latin typeface="Calibri" panose="020F0502020204030204" pitchFamily="34" charset="0"/>
                <a:ea typeface="Calibri" panose="020F0502020204030204" pitchFamily="34" charset="0"/>
                <a:cs typeface="Calibri" panose="020F0502020204030204" pitchFamily="34" charset="0"/>
              </a:rPr>
              <a:t>List of recent awarded projects &amp; References </a:t>
            </a:r>
            <a:br>
              <a:rPr lang="en-US" sz="1800" b="1" i="1" kern="0" dirty="0">
                <a:solidFill>
                  <a:srgbClr val="002B5C"/>
                </a:solidFill>
                <a:effectLst/>
                <a:latin typeface="Calibri" panose="020F0502020204030204" pitchFamily="34" charset="0"/>
                <a:ea typeface="Calibri" panose="020F0502020204030204" pitchFamily="34" charset="0"/>
                <a:cs typeface="Calibri" panose="020F0502020204030204" pitchFamily="34" charset="0"/>
              </a:rPr>
            </a:br>
            <a:r>
              <a:rPr lang="en-US" sz="1800" i="1" kern="0" cap="none" dirty="0">
                <a:solidFill>
                  <a:srgbClr val="002B5C"/>
                </a:solidFill>
                <a:effectLst/>
                <a:latin typeface="Calibri" panose="020F0502020204030204" pitchFamily="34" charset="0"/>
                <a:ea typeface="+mn-ea"/>
                <a:cs typeface="Arial" panose="020B0604020202020204" pitchFamily="34" charset="0"/>
              </a:rPr>
              <a:t>W</a:t>
            </a:r>
            <a:r>
              <a:rPr lang="en-US" sz="1800" cap="none" dirty="0">
                <a:solidFill>
                  <a:srgbClr val="002B5C"/>
                </a:solidFill>
                <a:latin typeface="Calibri" panose="020F0502020204030204" pitchFamily="34" charset="0"/>
                <a:ea typeface="+mn-ea"/>
                <a:cs typeface="Arial" panose="020B0604020202020204" pitchFamily="34" charset="0"/>
              </a:rPr>
              <a:t>e take pride in the fact that we have some of the most esteemed names in our client list. Our value addition to clients has been immense and in fact our entire business is built on the success of our clients.</a:t>
            </a:r>
            <a:br>
              <a:rPr lang="en-US" sz="1800" cap="none" dirty="0">
                <a:solidFill>
                  <a:srgbClr val="002B5C"/>
                </a:solidFill>
                <a:latin typeface="Calibri" panose="020F0502020204030204" pitchFamily="34" charset="0"/>
                <a:ea typeface="+mn-ea"/>
                <a:cs typeface="Arial" panose="020B0604020202020204" pitchFamily="34" charset="0"/>
              </a:rPr>
            </a:br>
            <a:r>
              <a:rPr lang="en-US" sz="1800" cap="none" dirty="0">
                <a:solidFill>
                  <a:srgbClr val="002B5C"/>
                </a:solidFill>
                <a:latin typeface="Calibri" panose="020F0502020204030204" pitchFamily="34" charset="0"/>
                <a:ea typeface="+mn-ea"/>
                <a:cs typeface="Arial" panose="020B0604020202020204" pitchFamily="34" charset="0"/>
              </a:rPr>
              <a:t>Every project we have taken up has been successfully completed within the budget and time schedules, giving us ample opportunity to showcase our extensive technology experience and delivery capability.</a:t>
            </a:r>
            <a:br>
              <a:rPr lang="en-US" sz="1800" dirty="0">
                <a:effectLst/>
                <a:latin typeface="Calibri" panose="020F0502020204030204" pitchFamily="34" charset="0"/>
                <a:ea typeface="Calibri" panose="020F0502020204030204" pitchFamily="34" charset="0"/>
                <a:cs typeface="Arial" panose="020B0604020202020204" pitchFamily="34" charset="0"/>
              </a:rPr>
            </a:br>
            <a:endParaRPr lang="en-US" sz="6000" dirty="0">
              <a:solidFill>
                <a:schemeClr val="tx2"/>
              </a:solidFill>
            </a:endParaRPr>
          </a:p>
        </p:txBody>
      </p:sp>
    </p:spTree>
    <p:extLst>
      <p:ext uri="{BB962C8B-B14F-4D97-AF65-F5344CB8AC3E}">
        <p14:creationId xmlns:p14="http://schemas.microsoft.com/office/powerpoint/2010/main" val="46601990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28D511D2-9CF1-40DE-BB88-A5A48A0E8A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40ADCA80-A0B1-4379-94EC-0A1A73BE1E7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38068" y="457200"/>
            <a:ext cx="3703320" cy="5935132"/>
            <a:chOff x="438068" y="457200"/>
            <a:chExt cx="3703320" cy="5935132"/>
          </a:xfrm>
        </p:grpSpPr>
        <p:sp>
          <p:nvSpPr>
            <p:cNvPr id="25" name="Rectangle 24">
              <a:extLst>
                <a:ext uri="{FF2B5EF4-FFF2-40B4-BE49-F238E27FC236}">
                  <a16:creationId xmlns:a16="http://schemas.microsoft.com/office/drawing/2014/main" id="{1EB4D79C-3A0E-4CB5-9A3D-BB816FD52C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8068" y="618067"/>
              <a:ext cx="3702134" cy="5774265"/>
            </a:xfrm>
            <a:prstGeom prst="rect">
              <a:avLst/>
            </a:prstGeom>
            <a:solidFill>
              <a:schemeClr val="accent1">
                <a:alpha val="97000"/>
              </a:schemeClr>
            </a:solidFill>
            <a:ln w="6350" cmpd="sng">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6" name="Rectangle 25">
              <a:extLst>
                <a:ext uri="{FF2B5EF4-FFF2-40B4-BE49-F238E27FC236}">
                  <a16:creationId xmlns:a16="http://schemas.microsoft.com/office/drawing/2014/main" id="{3839C3D0-536E-4C48-A1C1-D9B718A843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8068"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pic>
        <p:nvPicPr>
          <p:cNvPr id="13" name="Picture 12" descr="A blue and white background&#10;&#10;Description automatically generated">
            <a:extLst>
              <a:ext uri="{FF2B5EF4-FFF2-40B4-BE49-F238E27FC236}">
                <a16:creationId xmlns:a16="http://schemas.microsoft.com/office/drawing/2014/main" id="{CAA344FA-E12F-ED2C-01C8-24E43165A78C}"/>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Effect>
                      <a14:colorTemperature colorTemp="5528"/>
                    </a14:imgEffect>
                    <a14:imgEffect>
                      <a14:saturation sat="352000"/>
                    </a14:imgEffect>
                    <a14:imgEffect>
                      <a14:brightnessContrast bright="7000"/>
                    </a14:imgEffect>
                  </a14:imgLayer>
                </a14:imgProps>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0F87E73C-2B1A-4602-BFBE-CFE1E55D9B38}"/>
              </a:ext>
            </a:extLst>
          </p:cNvPr>
          <p:cNvSpPr>
            <a:spLocks noGrp="1"/>
          </p:cNvSpPr>
          <p:nvPr>
            <p:ph type="ctrTitle"/>
          </p:nvPr>
        </p:nvSpPr>
        <p:spPr>
          <a:xfrm>
            <a:off x="4480187" y="4307831"/>
            <a:ext cx="3231626" cy="650023"/>
          </a:xfrm>
          <a:effectLst/>
        </p:spPr>
        <p:txBody>
          <a:bodyPr>
            <a:normAutofit/>
          </a:bodyPr>
          <a:lstStyle/>
          <a:p>
            <a:pPr algn="ctr"/>
            <a:r>
              <a:rPr lang="en-US" b="1">
                <a:solidFill>
                  <a:srgbClr val="49628E"/>
                </a:solidFill>
                <a:latin typeface="CentSchbkCyrill BT" panose="02040603050705020303" pitchFamily="18" charset="-52"/>
              </a:rPr>
              <a:t>Thank</a:t>
            </a:r>
            <a:r>
              <a:rPr lang="en-US" b="1">
                <a:solidFill>
                  <a:srgbClr val="49628E"/>
                </a:solidFill>
                <a:effectLst>
                  <a:innerShdw blurRad="63500" dist="50800" dir="13500000">
                    <a:prstClr val="black">
                      <a:alpha val="50000"/>
                    </a:prstClr>
                  </a:innerShdw>
                </a:effectLst>
                <a:latin typeface="CentSchbkCyrill BT" panose="02040603050705020303" pitchFamily="18" charset="-52"/>
              </a:rPr>
              <a:t> </a:t>
            </a:r>
            <a:r>
              <a:rPr lang="en-US" b="1">
                <a:solidFill>
                  <a:srgbClr val="49628E"/>
                </a:solidFill>
                <a:latin typeface="CentSchbkCyrill BT" panose="02040603050705020303" pitchFamily="18" charset="-52"/>
              </a:rPr>
              <a:t>You</a:t>
            </a:r>
          </a:p>
        </p:txBody>
      </p:sp>
      <p:pic>
        <p:nvPicPr>
          <p:cNvPr id="15" name="Picture 14" descr="A black and blue logo&#10;&#10;Description automatically generated">
            <a:extLst>
              <a:ext uri="{FF2B5EF4-FFF2-40B4-BE49-F238E27FC236}">
                <a16:creationId xmlns:a16="http://schemas.microsoft.com/office/drawing/2014/main" id="{74C12265-F364-28A6-1053-FCAE2D1DA6C3}"/>
              </a:ext>
            </a:extLst>
          </p:cNvPr>
          <p:cNvPicPr>
            <a:picLocks noChangeAspect="1"/>
          </p:cNvPicPr>
          <p:nvPr/>
        </p:nvPicPr>
        <p:blipFill>
          <a:blip r:embed="rId5"/>
          <a:stretch>
            <a:fillRect/>
          </a:stretch>
        </p:blipFill>
        <p:spPr>
          <a:xfrm>
            <a:off x="2699095" y="1611174"/>
            <a:ext cx="6276975" cy="2562225"/>
          </a:xfrm>
          <a:prstGeom prst="rect">
            <a:avLst/>
          </a:prstGeom>
        </p:spPr>
      </p:pic>
    </p:spTree>
    <p:extLst>
      <p:ext uri="{BB962C8B-B14F-4D97-AF65-F5344CB8AC3E}">
        <p14:creationId xmlns:p14="http://schemas.microsoft.com/office/powerpoint/2010/main" val="35013474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BD1597B1-832B-D0C7-EC8E-1F6C4F6E7E00}"/>
              </a:ext>
            </a:extLst>
          </p:cNvPr>
          <p:cNvSpPr>
            <a:spLocks noGrp="1"/>
          </p:cNvSpPr>
          <p:nvPr>
            <p:ph type="ftr" sz="quarter" idx="11"/>
          </p:nvPr>
        </p:nvSpPr>
        <p:spPr/>
        <p:txBody>
          <a:bodyPr/>
          <a:lstStyle/>
          <a:p>
            <a:r>
              <a:rPr lang="en-US"/>
              <a:t>Hayyan Horizons Company Profile</a:t>
            </a:r>
          </a:p>
        </p:txBody>
      </p:sp>
      <p:sp>
        <p:nvSpPr>
          <p:cNvPr id="2" name="Title 1">
            <a:extLst>
              <a:ext uri="{FF2B5EF4-FFF2-40B4-BE49-F238E27FC236}">
                <a16:creationId xmlns:a16="http://schemas.microsoft.com/office/drawing/2014/main" id="{950BEEF9-5EA9-0F54-3913-656C4EADDC25}"/>
              </a:ext>
            </a:extLst>
          </p:cNvPr>
          <p:cNvSpPr>
            <a:spLocks noGrp="1"/>
          </p:cNvSpPr>
          <p:nvPr>
            <p:ph type="title" idx="4294967295"/>
          </p:nvPr>
        </p:nvSpPr>
        <p:spPr>
          <a:xfrm>
            <a:off x="413521" y="161008"/>
            <a:ext cx="11029950" cy="1014413"/>
          </a:xfrm>
        </p:spPr>
        <p:txBody>
          <a:bodyPr/>
          <a:lstStyle/>
          <a:p>
            <a:pPr algn="ctr"/>
            <a:r>
              <a:rPr lang="en-US" cap="none">
                <a:solidFill>
                  <a:schemeClr val="bg2">
                    <a:lumMod val="50000"/>
                  </a:schemeClr>
                </a:solidFill>
              </a:rPr>
              <a:t>Quality Statement</a:t>
            </a:r>
          </a:p>
        </p:txBody>
      </p:sp>
      <p:sp>
        <p:nvSpPr>
          <p:cNvPr id="3" name="Content Placeholder 2">
            <a:extLst>
              <a:ext uri="{FF2B5EF4-FFF2-40B4-BE49-F238E27FC236}">
                <a16:creationId xmlns:a16="http://schemas.microsoft.com/office/drawing/2014/main" id="{4D621B3B-35A0-204E-DAD8-212C6E30F5E6}"/>
              </a:ext>
            </a:extLst>
          </p:cNvPr>
          <p:cNvSpPr>
            <a:spLocks noGrp="1"/>
          </p:cNvSpPr>
          <p:nvPr>
            <p:ph idx="4294967295"/>
          </p:nvPr>
        </p:nvSpPr>
        <p:spPr>
          <a:xfrm>
            <a:off x="246185" y="1294818"/>
            <a:ext cx="11364623" cy="4894967"/>
          </a:xfrm>
        </p:spPr>
        <p:txBody>
          <a:bodyPr>
            <a:normAutofit fontScale="85000" lnSpcReduction="20000"/>
          </a:bodyPr>
          <a:lstStyle/>
          <a:p>
            <a:pPr marL="0" marR="0" indent="0" algn="just">
              <a:lnSpc>
                <a:spcPct val="107000"/>
              </a:lnSpc>
              <a:spcBef>
                <a:spcPts val="0"/>
              </a:spcBef>
              <a:spcAft>
                <a:spcPts val="800"/>
              </a:spcAft>
              <a:buNone/>
            </a:pPr>
            <a:r>
              <a:rPr lang="en-US" sz="1900">
                <a:solidFill>
                  <a:srgbClr val="1F4E79"/>
                </a:solidFill>
                <a:effectLst/>
                <a:latin typeface="Calibri" panose="020F0502020204030204" pitchFamily="34" charset="0"/>
                <a:ea typeface="Times New Roman" panose="02020603050405020304" pitchFamily="18" charset="0"/>
                <a:cs typeface="Arial" panose="020B0604020202020204" pitchFamily="34" charset="0"/>
              </a:rPr>
              <a:t>Quality is an integral part of our commitment to delivery of the best-of-breed Solutions, Products and Professional</a:t>
            </a:r>
            <a:r>
              <a:rPr lang="en-US" sz="1900">
                <a:solidFill>
                  <a:srgbClr val="1F4E79"/>
                </a:solidFill>
                <a:effectLst/>
                <a:latin typeface="Arial" panose="020B0604020202020204" pitchFamily="34" charset="0"/>
                <a:ea typeface="Times New Roman" panose="02020603050405020304" pitchFamily="18" charset="0"/>
                <a:cs typeface="Arial" panose="020B0604020202020204" pitchFamily="34" charset="0"/>
              </a:rPr>
              <a:t> </a:t>
            </a:r>
            <a:r>
              <a:rPr lang="en-US" sz="1900">
                <a:solidFill>
                  <a:srgbClr val="1F4E79"/>
                </a:solidFill>
                <a:effectLst/>
                <a:latin typeface="Calibri" panose="020F0502020204030204" pitchFamily="34" charset="0"/>
                <a:ea typeface="Times New Roman" panose="02020603050405020304" pitchFamily="18" charset="0"/>
                <a:cs typeface="Arial" panose="020B0604020202020204" pitchFamily="34" charset="0"/>
              </a:rPr>
              <a:t>Services.</a:t>
            </a:r>
            <a:endParaRPr lang="en-US" sz="1900">
              <a:effectLst/>
              <a:latin typeface="Calibri" panose="020F0502020204030204" pitchFamily="34" charset="0"/>
              <a:ea typeface="Calibri" panose="020F0502020204030204" pitchFamily="34" charset="0"/>
              <a:cs typeface="Arial" panose="020B0604020202020204" pitchFamily="34" charset="0"/>
            </a:endParaRPr>
          </a:p>
          <a:p>
            <a:pPr marL="0" marR="0" indent="0" algn="just">
              <a:lnSpc>
                <a:spcPct val="107000"/>
              </a:lnSpc>
              <a:spcBef>
                <a:spcPts val="0"/>
              </a:spcBef>
              <a:spcAft>
                <a:spcPts val="800"/>
              </a:spcAft>
              <a:buNone/>
            </a:pPr>
            <a:r>
              <a:rPr lang="en-US" sz="1900">
                <a:solidFill>
                  <a:srgbClr val="1F4E79"/>
                </a:solidFill>
                <a:effectLst/>
                <a:latin typeface="Calibri" panose="020F0502020204030204" pitchFamily="34" charset="0"/>
                <a:ea typeface="Times New Roman" panose="02020603050405020304" pitchFamily="18" charset="0"/>
                <a:cs typeface="Arial" panose="020B0604020202020204" pitchFamily="34" charset="0"/>
              </a:rPr>
              <a:t>Our commitment to you is to provide you with the quality level service through our dedicated professionals to meet your expectations and fulfill your business needs. </a:t>
            </a:r>
            <a:endParaRPr lang="en-US" sz="1900">
              <a:effectLst/>
              <a:latin typeface="Calibri" panose="020F0502020204030204" pitchFamily="34" charset="0"/>
              <a:ea typeface="Calibri" panose="020F0502020204030204" pitchFamily="34" charset="0"/>
              <a:cs typeface="Arial" panose="020B0604020202020204" pitchFamily="34" charset="0"/>
            </a:endParaRPr>
          </a:p>
          <a:p>
            <a:pPr marL="0" marR="0" indent="0" algn="just">
              <a:lnSpc>
                <a:spcPct val="107000"/>
              </a:lnSpc>
              <a:spcBef>
                <a:spcPts val="0"/>
              </a:spcBef>
              <a:spcAft>
                <a:spcPts val="800"/>
              </a:spcAft>
              <a:buNone/>
            </a:pPr>
            <a:r>
              <a:rPr lang="en-US" sz="1900">
                <a:solidFill>
                  <a:srgbClr val="1F4E79"/>
                </a:solidFill>
                <a:effectLst/>
                <a:latin typeface="Calibri" panose="020F0502020204030204" pitchFamily="34" charset="0"/>
                <a:ea typeface="Times New Roman" panose="02020603050405020304" pitchFamily="18" charset="0"/>
                <a:cs typeface="Arial" panose="020B0604020202020204" pitchFamily="34" charset="0"/>
              </a:rPr>
              <a:t>We strive to earn enduring credibility with everyone we interact with in business. This is the essential component that is helping us forge long-term relationships with our clients.</a:t>
            </a:r>
            <a:endParaRPr lang="en-US" sz="1900">
              <a:effectLst/>
              <a:latin typeface="Calibri" panose="020F0502020204030204" pitchFamily="34" charset="0"/>
              <a:ea typeface="Calibri" panose="020F0502020204030204" pitchFamily="34" charset="0"/>
              <a:cs typeface="Arial" panose="020B0604020202020204" pitchFamily="34" charset="0"/>
            </a:endParaRPr>
          </a:p>
          <a:p>
            <a:pPr marL="0" marR="0" indent="0" algn="just">
              <a:lnSpc>
                <a:spcPct val="107000"/>
              </a:lnSpc>
              <a:spcBef>
                <a:spcPts val="0"/>
              </a:spcBef>
              <a:spcAft>
                <a:spcPts val="800"/>
              </a:spcAft>
              <a:buNone/>
            </a:pPr>
            <a:r>
              <a:rPr lang="en-US" sz="1900">
                <a:solidFill>
                  <a:srgbClr val="1F4E79"/>
                </a:solidFill>
                <a:effectLst/>
                <a:latin typeface="Calibri" panose="020F0502020204030204" pitchFamily="34" charset="0"/>
                <a:ea typeface="Times New Roman" panose="02020603050405020304" pitchFamily="18" charset="0"/>
                <a:cs typeface="Arial" panose="020B0604020202020204" pitchFamily="34" charset="0"/>
              </a:rPr>
              <a:t>It is not just about new service at Hayyan Horizons. We constantly innovate to come up with new ideas, services, solutions, and practices to meet your specific requirements and new market challenges.</a:t>
            </a:r>
            <a:endParaRPr lang="en-US" sz="1900">
              <a:effectLst/>
              <a:latin typeface="Calibri" panose="020F0502020204030204" pitchFamily="34" charset="0"/>
              <a:ea typeface="Calibri" panose="020F0502020204030204" pitchFamily="34" charset="0"/>
              <a:cs typeface="Arial" panose="020B0604020202020204" pitchFamily="34" charset="0"/>
            </a:endParaRPr>
          </a:p>
          <a:p>
            <a:pPr marL="0" marR="0" indent="185738" algn="just" fontAlgn="base">
              <a:lnSpc>
                <a:spcPct val="107000"/>
              </a:lnSpc>
              <a:spcBef>
                <a:spcPts val="0"/>
              </a:spcBef>
              <a:spcAft>
                <a:spcPts val="375"/>
              </a:spcAft>
              <a:buNone/>
            </a:pPr>
            <a:r>
              <a:rPr lang="en-US" sz="1900" b="1">
                <a:solidFill>
                  <a:srgbClr val="1F4E79"/>
                </a:solidFill>
                <a:effectLst/>
                <a:latin typeface="Calibri" panose="020F0502020204030204" pitchFamily="34" charset="0"/>
                <a:ea typeface="Times New Roman" panose="02020603050405020304" pitchFamily="18" charset="0"/>
                <a:cs typeface="Arial" panose="020B0604020202020204" pitchFamily="34" charset="0"/>
              </a:rPr>
              <a:t>Our company is guided by three simple principles:</a:t>
            </a:r>
            <a:endParaRPr lang="en-US" sz="190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Char char=""/>
            </a:pPr>
            <a:r>
              <a:rPr lang="en-US" sz="1900">
                <a:solidFill>
                  <a:srgbClr val="1F4E79"/>
                </a:solidFill>
                <a:effectLst/>
                <a:latin typeface="Calibri" panose="020F0502020204030204" pitchFamily="34" charset="0"/>
                <a:ea typeface="Times New Roman" panose="02020603050405020304" pitchFamily="18" charset="0"/>
                <a:cs typeface="Arial" panose="020B0604020202020204" pitchFamily="34" charset="0"/>
              </a:rPr>
              <a:t>True collaboration with our customers and partners.</a:t>
            </a:r>
            <a:endParaRPr lang="en-US" sz="1900">
              <a:effectLst/>
              <a:latin typeface="Calibri" panose="020F0502020204030204" pitchFamily="34" charset="0"/>
              <a:ea typeface="Calibri" panose="020F0502020204030204" pitchFamily="34" charset="0"/>
              <a:cs typeface="Arial" panose="020B0604020202020204" pitchFamily="34" charset="0"/>
            </a:endParaRPr>
          </a:p>
          <a:p>
            <a:pPr marL="342900" indent="-342900">
              <a:lnSpc>
                <a:spcPct val="107000"/>
              </a:lnSpc>
              <a:spcBef>
                <a:spcPts val="0"/>
              </a:spcBef>
              <a:spcAft>
                <a:spcPts val="0"/>
              </a:spcAft>
              <a:buFont typeface="Symbol" panose="05050102010706020507" pitchFamily="18" charset="2"/>
              <a:buChar char=""/>
            </a:pPr>
            <a:r>
              <a:rPr lang="en-US" sz="1900">
                <a:solidFill>
                  <a:srgbClr val="1F4E79"/>
                </a:solidFill>
                <a:latin typeface="Calibri" panose="020F0502020204030204" pitchFamily="34" charset="0"/>
                <a:ea typeface="Times New Roman" panose="02020603050405020304" pitchFamily="18" charset="0"/>
                <a:cs typeface="Arial" panose="020B0604020202020204" pitchFamily="34" charset="0"/>
              </a:rPr>
              <a:t>Complete understanding of our customer’s business.</a:t>
            </a:r>
            <a:endParaRPr lang="en-US" sz="1900">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Char char=""/>
            </a:pPr>
            <a:r>
              <a:rPr lang="en-US" sz="1900">
                <a:solidFill>
                  <a:srgbClr val="1F4E79"/>
                </a:solidFill>
                <a:effectLst/>
                <a:latin typeface="Calibri" panose="020F0502020204030204" pitchFamily="34" charset="0"/>
                <a:ea typeface="Times New Roman" panose="02020603050405020304" pitchFamily="18" charset="0"/>
                <a:cs typeface="Arial" panose="020B0604020202020204" pitchFamily="34" charset="0"/>
              </a:rPr>
              <a:t>Coping with latest technologies and market trends in the domain of cyber security.</a:t>
            </a:r>
            <a:endParaRPr lang="en-US" sz="1900">
              <a:effectLst/>
              <a:latin typeface="Calibri" panose="020F0502020204030204" pitchFamily="34" charset="0"/>
              <a:ea typeface="Calibri" panose="020F0502020204030204" pitchFamily="34" charset="0"/>
              <a:cs typeface="Arial" panose="020B0604020202020204" pitchFamily="34" charset="0"/>
            </a:endParaRPr>
          </a:p>
          <a:p>
            <a:pPr marL="151200" marR="0" indent="0">
              <a:lnSpc>
                <a:spcPct val="107000"/>
              </a:lnSpc>
              <a:spcBef>
                <a:spcPts val="0"/>
              </a:spcBef>
              <a:spcAft>
                <a:spcPts val="0"/>
              </a:spcAft>
              <a:buNone/>
            </a:pPr>
            <a:r>
              <a:rPr lang="en-US" sz="1900">
                <a:solidFill>
                  <a:srgbClr val="002B5C"/>
                </a:solidFill>
                <a:effectLst/>
                <a:latin typeface="Calibri" panose="020F0502020204030204" pitchFamily="34" charset="0"/>
                <a:ea typeface="Calibri" panose="020F0502020204030204" pitchFamily="34" charset="0"/>
                <a:cs typeface="Arial" panose="020B0604020202020204" pitchFamily="34" charset="0"/>
              </a:rPr>
              <a:t> </a:t>
            </a:r>
            <a:endParaRPr lang="en-US" sz="1900">
              <a:effectLst/>
              <a:latin typeface="Calibri" panose="020F0502020204030204" pitchFamily="34" charset="0"/>
              <a:ea typeface="Calibri" panose="020F0502020204030204" pitchFamily="34" charset="0"/>
              <a:cs typeface="Arial" panose="020B0604020202020204" pitchFamily="34" charset="0"/>
            </a:endParaRPr>
          </a:p>
          <a:p>
            <a:pPr marL="457200" marR="0" lvl="1" indent="-271463" algn="just">
              <a:lnSpc>
                <a:spcPct val="107000"/>
              </a:lnSpc>
              <a:spcBef>
                <a:spcPts val="0"/>
              </a:spcBef>
              <a:spcAft>
                <a:spcPts val="0"/>
              </a:spcAft>
              <a:buNone/>
            </a:pPr>
            <a:r>
              <a:rPr lang="en-US" sz="1900" b="1">
                <a:solidFill>
                  <a:srgbClr val="1F4E79"/>
                </a:solidFill>
                <a:latin typeface="Calibri" panose="020F0502020204030204" pitchFamily="34" charset="0"/>
                <a:cs typeface="Arial" panose="020B0604020202020204" pitchFamily="34" charset="0"/>
              </a:rPr>
              <a:t>Business Goals and Objectives</a:t>
            </a:r>
            <a:r>
              <a:rPr lang="en-US" sz="1900">
                <a:solidFill>
                  <a:srgbClr val="002B5C"/>
                </a:solidFill>
                <a:effectLst/>
                <a:latin typeface="Calibri" panose="020F0502020204030204" pitchFamily="34" charset="0"/>
                <a:ea typeface="Calibri" panose="020F0502020204030204" pitchFamily="34" charset="0"/>
                <a:cs typeface="Arial" panose="020B0604020202020204" pitchFamily="34" charset="0"/>
              </a:rPr>
              <a:t>.</a:t>
            </a:r>
            <a:endParaRPr lang="en-US" sz="1900">
              <a:effectLst/>
              <a:latin typeface="Calibri" panose="020F0502020204030204" pitchFamily="34" charset="0"/>
              <a:ea typeface="Calibri" panose="020F0502020204030204" pitchFamily="34" charset="0"/>
              <a:cs typeface="Arial" panose="020B0604020202020204" pitchFamily="34" charset="0"/>
            </a:endParaRPr>
          </a:p>
          <a:p>
            <a:pPr marL="342900" indent="-342900">
              <a:lnSpc>
                <a:spcPct val="107000"/>
              </a:lnSpc>
              <a:spcBef>
                <a:spcPts val="0"/>
              </a:spcBef>
              <a:spcAft>
                <a:spcPts val="0"/>
              </a:spcAft>
              <a:buFont typeface="Symbol" panose="05050102010706020507" pitchFamily="18" charset="2"/>
              <a:buChar char=""/>
            </a:pPr>
            <a:r>
              <a:rPr lang="en-US" sz="1900">
                <a:solidFill>
                  <a:srgbClr val="1F4E79"/>
                </a:solidFill>
                <a:latin typeface="Calibri" panose="020F0502020204030204" pitchFamily="34" charset="0"/>
                <a:cs typeface="Arial" panose="020B0604020202020204" pitchFamily="34" charset="0"/>
              </a:rPr>
              <a:t>Establish “Hayyan Horizons” as the security brand and company of choice.</a:t>
            </a:r>
          </a:p>
          <a:p>
            <a:pPr marL="342900" indent="-342900">
              <a:lnSpc>
                <a:spcPct val="107000"/>
              </a:lnSpc>
              <a:spcBef>
                <a:spcPts val="0"/>
              </a:spcBef>
              <a:spcAft>
                <a:spcPts val="0"/>
              </a:spcAft>
              <a:buFont typeface="Symbol" panose="05050102010706020507" pitchFamily="18" charset="2"/>
              <a:buChar char=""/>
            </a:pPr>
            <a:r>
              <a:rPr lang="en-US" sz="1900">
                <a:solidFill>
                  <a:srgbClr val="1F4E79"/>
                </a:solidFill>
                <a:latin typeface="Calibri" panose="020F0502020204030204" pitchFamily="34" charset="0"/>
                <a:cs typeface="Arial" panose="020B0604020202020204" pitchFamily="34" charset="0"/>
              </a:rPr>
              <a:t>Build leading edge cybersecurity team in Amman HQ.</a:t>
            </a:r>
          </a:p>
          <a:p>
            <a:pPr marL="342900" indent="-342900">
              <a:lnSpc>
                <a:spcPct val="107000"/>
              </a:lnSpc>
              <a:spcBef>
                <a:spcPts val="0"/>
              </a:spcBef>
              <a:spcAft>
                <a:spcPts val="0"/>
              </a:spcAft>
              <a:buFont typeface="Symbol" panose="05050102010706020507" pitchFamily="18" charset="2"/>
              <a:buChar char=""/>
            </a:pPr>
            <a:r>
              <a:rPr lang="en-US" sz="1900">
                <a:solidFill>
                  <a:srgbClr val="1F4E79"/>
                </a:solidFill>
                <a:latin typeface="Calibri" panose="020F0502020204030204" pitchFamily="34" charset="0"/>
                <a:cs typeface="Arial" panose="020B0604020202020204" pitchFamily="34" charset="0"/>
              </a:rPr>
              <a:t>Focus on high growth customer segments.</a:t>
            </a:r>
          </a:p>
          <a:p>
            <a:pPr marL="342900" indent="-342900">
              <a:lnSpc>
                <a:spcPct val="107000"/>
              </a:lnSpc>
              <a:spcBef>
                <a:spcPts val="0"/>
              </a:spcBef>
              <a:spcAft>
                <a:spcPts val="0"/>
              </a:spcAft>
              <a:buFont typeface="Symbol" panose="05050102010706020507" pitchFamily="18" charset="2"/>
              <a:buChar char=""/>
            </a:pPr>
            <a:r>
              <a:rPr lang="en-US" sz="1900">
                <a:solidFill>
                  <a:srgbClr val="1F4E79"/>
                </a:solidFill>
                <a:latin typeface="Calibri" panose="020F0502020204030204" pitchFamily="34" charset="0"/>
                <a:cs typeface="Arial" panose="020B0604020202020204" pitchFamily="34" charset="0"/>
              </a:rPr>
              <a:t>Partner with leading vendors in our domain.</a:t>
            </a:r>
          </a:p>
          <a:p>
            <a:pPr marL="342900" indent="-342900">
              <a:lnSpc>
                <a:spcPct val="107000"/>
              </a:lnSpc>
              <a:spcBef>
                <a:spcPts val="0"/>
              </a:spcBef>
              <a:spcAft>
                <a:spcPts val="0"/>
              </a:spcAft>
              <a:buFont typeface="Symbol" panose="05050102010706020507" pitchFamily="18" charset="2"/>
              <a:buChar char=""/>
            </a:pPr>
            <a:r>
              <a:rPr lang="en-US" sz="1900">
                <a:solidFill>
                  <a:srgbClr val="1F4E79"/>
                </a:solidFill>
                <a:latin typeface="Calibri" panose="020F0502020204030204" pitchFamily="34" charset="0"/>
                <a:cs typeface="Arial" panose="020B0604020202020204" pitchFamily="34" charset="0"/>
              </a:rPr>
              <a:t>Expand regionally utilizing HQ team technical expertise.</a:t>
            </a:r>
          </a:p>
          <a:p>
            <a:pPr marL="342900" indent="-342900">
              <a:lnSpc>
                <a:spcPct val="107000"/>
              </a:lnSpc>
              <a:spcBef>
                <a:spcPts val="0"/>
              </a:spcBef>
              <a:spcAft>
                <a:spcPts val="0"/>
              </a:spcAft>
              <a:buFont typeface="Symbol" panose="05050102010706020507" pitchFamily="18" charset="2"/>
              <a:buChar char=""/>
            </a:pPr>
            <a:r>
              <a:rPr lang="en-US" sz="1900">
                <a:solidFill>
                  <a:srgbClr val="1F4E79"/>
                </a:solidFill>
                <a:latin typeface="Calibri" panose="020F0502020204030204" pitchFamily="34" charset="0"/>
                <a:cs typeface="Arial" panose="020B0604020202020204" pitchFamily="34" charset="0"/>
              </a:rPr>
              <a:t>Be the employer of choice that talented people aspire to be part of.</a:t>
            </a:r>
          </a:p>
          <a:p>
            <a:pPr marL="342900" indent="-342900">
              <a:lnSpc>
                <a:spcPct val="107000"/>
              </a:lnSpc>
              <a:spcBef>
                <a:spcPts val="0"/>
              </a:spcBef>
              <a:spcAft>
                <a:spcPts val="0"/>
              </a:spcAft>
              <a:buFont typeface="Symbol" panose="05050102010706020507" pitchFamily="18" charset="2"/>
              <a:buChar char=""/>
            </a:pPr>
            <a:r>
              <a:rPr lang="en-US" sz="1900">
                <a:solidFill>
                  <a:srgbClr val="1F4E79"/>
                </a:solidFill>
                <a:latin typeface="Calibri" panose="020F0502020204030204" pitchFamily="34" charset="0"/>
                <a:cs typeface="Arial" panose="020B0604020202020204" pitchFamily="34" charset="0"/>
              </a:rPr>
              <a:t>Develop our own intellectual property “IP” in the cybersecurity domain.</a:t>
            </a:r>
          </a:p>
          <a:p>
            <a:endParaRPr lang="en-US" b="1"/>
          </a:p>
        </p:txBody>
      </p:sp>
    </p:spTree>
    <p:extLst>
      <p:ext uri="{BB962C8B-B14F-4D97-AF65-F5344CB8AC3E}">
        <p14:creationId xmlns:p14="http://schemas.microsoft.com/office/powerpoint/2010/main" val="28111949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38329CF0-D14C-3CFB-297D-6E166926FAE0}"/>
              </a:ext>
            </a:extLst>
          </p:cNvPr>
          <p:cNvSpPr>
            <a:spLocks noGrp="1"/>
          </p:cNvSpPr>
          <p:nvPr>
            <p:ph type="ftr" sz="quarter" idx="11"/>
          </p:nvPr>
        </p:nvSpPr>
        <p:spPr/>
        <p:txBody>
          <a:bodyPr/>
          <a:lstStyle/>
          <a:p>
            <a:r>
              <a:rPr lang="en-US"/>
              <a:t>Hayyan Horizons Company Profile</a:t>
            </a:r>
          </a:p>
        </p:txBody>
      </p:sp>
      <p:sp>
        <p:nvSpPr>
          <p:cNvPr id="2" name="Title 1">
            <a:extLst>
              <a:ext uri="{FF2B5EF4-FFF2-40B4-BE49-F238E27FC236}">
                <a16:creationId xmlns:a16="http://schemas.microsoft.com/office/drawing/2014/main" id="{058AC083-D117-7B7A-870E-AAE4002B2EAE}"/>
              </a:ext>
            </a:extLst>
          </p:cNvPr>
          <p:cNvSpPr>
            <a:spLocks noGrp="1"/>
          </p:cNvSpPr>
          <p:nvPr>
            <p:ph type="title" idx="4294967295"/>
          </p:nvPr>
        </p:nvSpPr>
        <p:spPr>
          <a:xfrm>
            <a:off x="581025" y="613432"/>
            <a:ext cx="11029950" cy="1014413"/>
          </a:xfrm>
        </p:spPr>
        <p:txBody>
          <a:bodyPr/>
          <a:lstStyle/>
          <a:p>
            <a:pPr algn="ctr"/>
            <a:r>
              <a:rPr lang="en-US" cap="none">
                <a:solidFill>
                  <a:schemeClr val="bg2">
                    <a:lumMod val="50000"/>
                  </a:schemeClr>
                </a:solidFill>
              </a:rPr>
              <a:t>Business Approach And Concept</a:t>
            </a:r>
          </a:p>
        </p:txBody>
      </p:sp>
      <p:sp>
        <p:nvSpPr>
          <p:cNvPr id="3" name="Content Placeholder 2">
            <a:extLst>
              <a:ext uri="{FF2B5EF4-FFF2-40B4-BE49-F238E27FC236}">
                <a16:creationId xmlns:a16="http://schemas.microsoft.com/office/drawing/2014/main" id="{FD6D40C2-7F30-E2A8-68E4-4B2B0FE43CE4}"/>
              </a:ext>
            </a:extLst>
          </p:cNvPr>
          <p:cNvSpPr>
            <a:spLocks noGrp="1"/>
          </p:cNvSpPr>
          <p:nvPr>
            <p:ph idx="4294967295"/>
          </p:nvPr>
        </p:nvSpPr>
        <p:spPr>
          <a:xfrm>
            <a:off x="351692" y="1589881"/>
            <a:ext cx="11029950" cy="3678238"/>
          </a:xfrm>
        </p:spPr>
        <p:txBody>
          <a:bodyPr/>
          <a:lstStyle/>
          <a:p>
            <a:pPr marL="0" marR="0" indent="0" algn="just">
              <a:lnSpc>
                <a:spcPct val="107000"/>
              </a:lnSpc>
              <a:spcBef>
                <a:spcPts val="0"/>
              </a:spcBef>
              <a:spcAft>
                <a:spcPts val="800"/>
              </a:spcAft>
              <a:buNone/>
            </a:pPr>
            <a:r>
              <a:rPr lang="en-US">
                <a:solidFill>
                  <a:srgbClr val="1F4E79"/>
                </a:solidFill>
                <a:latin typeface="Calibri" panose="020F0502020204030204" pitchFamily="34" charset="0"/>
                <a:cs typeface="Arial" panose="020B0604020202020204" pitchFamily="34" charset="0"/>
              </a:rPr>
              <a:t>We are partnering with best-in-class services and technology providers who are the leaders in their own domains, most of our partners are in the Gartner Magic Quadrant (MQ) leader's quadrant in their own specialty, thus ensuring that our customers get the best combination of products and solutions.</a:t>
            </a:r>
          </a:p>
          <a:p>
            <a:pPr marL="0" marR="0" indent="0" algn="just">
              <a:lnSpc>
                <a:spcPct val="107000"/>
              </a:lnSpc>
              <a:spcBef>
                <a:spcPts val="0"/>
              </a:spcBef>
              <a:spcAft>
                <a:spcPts val="800"/>
              </a:spcAft>
              <a:buNone/>
            </a:pPr>
            <a:r>
              <a:rPr lang="en-US">
                <a:solidFill>
                  <a:srgbClr val="1F4E79"/>
                </a:solidFill>
                <a:latin typeface="Calibri" panose="020F0502020204030204" pitchFamily="34" charset="0"/>
                <a:cs typeface="Arial" panose="020B0604020202020204" pitchFamily="34" charset="0"/>
              </a:rPr>
              <a:t>Our team is fully developed and certified on all the products that we push in the market.</a:t>
            </a:r>
          </a:p>
          <a:p>
            <a:endParaRPr lang="en-US"/>
          </a:p>
        </p:txBody>
      </p:sp>
    </p:spTree>
    <p:extLst>
      <p:ext uri="{BB962C8B-B14F-4D97-AF65-F5344CB8AC3E}">
        <p14:creationId xmlns:p14="http://schemas.microsoft.com/office/powerpoint/2010/main" val="16576059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FB5A7802-A542-7049-9CFE-4CD8892CB755}"/>
              </a:ext>
            </a:extLst>
          </p:cNvPr>
          <p:cNvSpPr>
            <a:spLocks noGrp="1"/>
          </p:cNvSpPr>
          <p:nvPr>
            <p:ph type="ftr" sz="quarter" idx="11"/>
          </p:nvPr>
        </p:nvSpPr>
        <p:spPr/>
        <p:txBody>
          <a:bodyPr/>
          <a:lstStyle/>
          <a:p>
            <a:r>
              <a:rPr lang="en-US"/>
              <a:t>Hayyan Horizons Company Profile</a:t>
            </a:r>
          </a:p>
        </p:txBody>
      </p:sp>
      <p:sp>
        <p:nvSpPr>
          <p:cNvPr id="2" name="Title 1">
            <a:extLst>
              <a:ext uri="{FF2B5EF4-FFF2-40B4-BE49-F238E27FC236}">
                <a16:creationId xmlns:a16="http://schemas.microsoft.com/office/drawing/2014/main" id="{E2015BA7-64C7-A47F-BB95-4675A7764481}"/>
              </a:ext>
            </a:extLst>
          </p:cNvPr>
          <p:cNvSpPr>
            <a:spLocks noGrp="1"/>
          </p:cNvSpPr>
          <p:nvPr>
            <p:ph type="title" idx="4294967295"/>
          </p:nvPr>
        </p:nvSpPr>
        <p:spPr>
          <a:xfrm>
            <a:off x="581025" y="614622"/>
            <a:ext cx="11029950" cy="1014413"/>
          </a:xfrm>
        </p:spPr>
        <p:txBody>
          <a:bodyPr>
            <a:normAutofit/>
          </a:bodyPr>
          <a:lstStyle/>
          <a:p>
            <a:pPr algn="ctr">
              <a:lnSpc>
                <a:spcPct val="107000"/>
              </a:lnSpc>
              <a:spcBef>
                <a:spcPts val="0"/>
              </a:spcBef>
              <a:buClr>
                <a:schemeClr val="accent2"/>
              </a:buClr>
              <a:buSzPct val="92000"/>
            </a:pPr>
            <a:r>
              <a:rPr lang="fr-FR" cap="none">
                <a:solidFill>
                  <a:schemeClr val="bg2">
                    <a:lumMod val="50000"/>
                  </a:schemeClr>
                </a:solidFill>
              </a:rPr>
              <a:t>Hayyan Horizons Unique Value Proposition</a:t>
            </a:r>
            <a:endParaRPr lang="en-US" cap="none">
              <a:solidFill>
                <a:schemeClr val="bg2">
                  <a:lumMod val="50000"/>
                </a:schemeClr>
              </a:solidFill>
            </a:endParaRPr>
          </a:p>
        </p:txBody>
      </p:sp>
      <p:sp>
        <p:nvSpPr>
          <p:cNvPr id="3" name="Content Placeholder 2">
            <a:extLst>
              <a:ext uri="{FF2B5EF4-FFF2-40B4-BE49-F238E27FC236}">
                <a16:creationId xmlns:a16="http://schemas.microsoft.com/office/drawing/2014/main" id="{D6F641BE-CB71-595A-F30C-4A61CD6B83AC}"/>
              </a:ext>
            </a:extLst>
          </p:cNvPr>
          <p:cNvSpPr>
            <a:spLocks noGrp="1"/>
          </p:cNvSpPr>
          <p:nvPr>
            <p:ph idx="4294967295"/>
          </p:nvPr>
        </p:nvSpPr>
        <p:spPr>
          <a:xfrm>
            <a:off x="433754" y="1505743"/>
            <a:ext cx="11029950" cy="3678238"/>
          </a:xfrm>
        </p:spPr>
        <p:txBody>
          <a:bodyPr/>
          <a:lstStyle/>
          <a:p>
            <a:pPr marL="0" marR="0" indent="0" algn="just" fontAlgn="base">
              <a:lnSpc>
                <a:spcPct val="107000"/>
              </a:lnSpc>
              <a:spcBef>
                <a:spcPts val="0"/>
              </a:spcBef>
              <a:spcAft>
                <a:spcPts val="375"/>
              </a:spcAft>
              <a:buNone/>
            </a:pPr>
            <a:r>
              <a:rPr lang="en-US" sz="1800" b="1">
                <a:solidFill>
                  <a:srgbClr val="1F4E79"/>
                </a:solidFill>
                <a:effectLst/>
                <a:latin typeface="Calibri" panose="020F0502020204030204" pitchFamily="34" charset="0"/>
                <a:ea typeface="Times New Roman" panose="02020603050405020304" pitchFamily="18" charset="0"/>
                <a:cs typeface="Arial" panose="020B0604020202020204" pitchFamily="34" charset="0"/>
              </a:rPr>
              <a:t>Here are what makes Hayyan Horizons your preferred partner for cyber security solutions:</a:t>
            </a:r>
            <a:endParaRPr lang="en-US" sz="180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Char char=""/>
            </a:pPr>
            <a:r>
              <a:rPr lang="en-US" sz="1800">
                <a:solidFill>
                  <a:srgbClr val="1F4E79"/>
                </a:solidFill>
                <a:effectLst/>
                <a:latin typeface="Calibri" panose="020F0502020204030204" pitchFamily="34" charset="0"/>
                <a:ea typeface="Times New Roman" panose="02020603050405020304" pitchFamily="18" charset="0"/>
                <a:cs typeface="Arial" panose="020B0604020202020204" pitchFamily="34" charset="0"/>
              </a:rPr>
              <a:t>We love what we do, and we believe in perfecting it.</a:t>
            </a:r>
            <a:endParaRPr lang="en-US" sz="180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Char char=""/>
            </a:pPr>
            <a:r>
              <a:rPr lang="en-US" sz="1800">
                <a:solidFill>
                  <a:srgbClr val="1F4E79"/>
                </a:solidFill>
                <a:effectLst/>
                <a:latin typeface="Calibri" panose="020F0502020204030204" pitchFamily="34" charset="0"/>
                <a:ea typeface="Times New Roman" panose="02020603050405020304" pitchFamily="18" charset="0"/>
                <a:cs typeface="Arial" panose="020B0604020202020204" pitchFamily="34" charset="0"/>
              </a:rPr>
              <a:t>We have a long history with an excellent track record.</a:t>
            </a:r>
            <a:endParaRPr lang="en-US" sz="180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Char char=""/>
            </a:pPr>
            <a:r>
              <a:rPr lang="en-US" sz="1800">
                <a:solidFill>
                  <a:srgbClr val="1F4E79"/>
                </a:solidFill>
                <a:effectLst/>
                <a:latin typeface="Calibri" panose="020F0502020204030204" pitchFamily="34" charset="0"/>
                <a:ea typeface="Times New Roman" panose="02020603050405020304" pitchFamily="18" charset="0"/>
                <a:cs typeface="Arial" panose="020B0604020202020204" pitchFamily="34" charset="0"/>
              </a:rPr>
              <a:t>We have the technical know-how and have contributed to the success of many major clients.</a:t>
            </a:r>
            <a:endParaRPr lang="en-US" sz="180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Char char=""/>
            </a:pPr>
            <a:r>
              <a:rPr lang="en-US" sz="1800">
                <a:solidFill>
                  <a:srgbClr val="1F4E79"/>
                </a:solidFill>
                <a:effectLst/>
                <a:latin typeface="Calibri" panose="020F0502020204030204" pitchFamily="34" charset="0"/>
                <a:ea typeface="Times New Roman" panose="02020603050405020304" pitchFamily="18" charset="0"/>
                <a:cs typeface="Arial" panose="020B0604020202020204" pitchFamily="34" charset="0"/>
              </a:rPr>
              <a:t>We move with the time and believe in making all our services and solutions future-proof.</a:t>
            </a:r>
            <a:endParaRPr lang="en-US" sz="180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Char char=""/>
            </a:pPr>
            <a:r>
              <a:rPr lang="en-US" sz="1800">
                <a:solidFill>
                  <a:srgbClr val="1F4E79"/>
                </a:solidFill>
                <a:effectLst/>
                <a:latin typeface="Calibri" panose="020F0502020204030204" pitchFamily="34" charset="0"/>
                <a:ea typeface="Times New Roman" panose="02020603050405020304" pitchFamily="18" charset="0"/>
                <a:cs typeface="Arial" panose="020B0604020202020204" pitchFamily="34" charset="0"/>
              </a:rPr>
              <a:t>We are tenacious, innovative and determined in our pursuit for excellence.</a:t>
            </a:r>
            <a:endParaRPr lang="en-US" sz="1800">
              <a:effectLst/>
              <a:latin typeface="Calibri" panose="020F0502020204030204" pitchFamily="34" charset="0"/>
              <a:ea typeface="Calibri" panose="020F0502020204030204" pitchFamily="34" charset="0"/>
              <a:cs typeface="Arial" panose="020B0604020202020204" pitchFamily="34" charset="0"/>
            </a:endParaRPr>
          </a:p>
          <a:p>
            <a:endParaRPr lang="en-US"/>
          </a:p>
        </p:txBody>
      </p:sp>
    </p:spTree>
    <p:extLst>
      <p:ext uri="{BB962C8B-B14F-4D97-AF65-F5344CB8AC3E}">
        <p14:creationId xmlns:p14="http://schemas.microsoft.com/office/powerpoint/2010/main" val="11762762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7BB7B4AB-D0FA-0C40-7D50-06D742B9219B}"/>
              </a:ext>
            </a:extLst>
          </p:cNvPr>
          <p:cNvSpPr>
            <a:spLocks noGrp="1"/>
          </p:cNvSpPr>
          <p:nvPr>
            <p:ph type="ftr" sz="quarter" idx="11"/>
          </p:nvPr>
        </p:nvSpPr>
        <p:spPr/>
        <p:txBody>
          <a:bodyPr/>
          <a:lstStyle/>
          <a:p>
            <a:r>
              <a:rPr lang="en-US"/>
              <a:t>Hayyan Horizons Company Profile</a:t>
            </a:r>
          </a:p>
        </p:txBody>
      </p:sp>
      <p:sp>
        <p:nvSpPr>
          <p:cNvPr id="3" name="Title 1">
            <a:extLst>
              <a:ext uri="{FF2B5EF4-FFF2-40B4-BE49-F238E27FC236}">
                <a16:creationId xmlns:a16="http://schemas.microsoft.com/office/drawing/2014/main" id="{70A1EC25-3C10-7D86-F6C8-D730B4033E9F}"/>
              </a:ext>
            </a:extLst>
          </p:cNvPr>
          <p:cNvSpPr txBox="1">
            <a:spLocks/>
          </p:cNvSpPr>
          <p:nvPr/>
        </p:nvSpPr>
        <p:spPr>
          <a:xfrm>
            <a:off x="3230031" y="3161506"/>
            <a:ext cx="5731937" cy="534987"/>
          </a:xfrm>
          <a:prstGeom prst="rect">
            <a:avLst/>
          </a:prstGeom>
        </p:spPr>
        <p:txBody>
          <a:bodyPr vert="horz" lIns="91440" tIns="45720" rIns="91440" bIns="45720" rtlCol="0" anchor="b">
            <a:no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3600" cap="none">
                <a:solidFill>
                  <a:schemeClr val="bg2">
                    <a:lumMod val="50000"/>
                  </a:schemeClr>
                </a:solidFill>
              </a:rPr>
              <a:t>Our Offerings</a:t>
            </a:r>
          </a:p>
        </p:txBody>
      </p:sp>
    </p:spTree>
    <p:extLst>
      <p:ext uri="{BB962C8B-B14F-4D97-AF65-F5344CB8AC3E}">
        <p14:creationId xmlns:p14="http://schemas.microsoft.com/office/powerpoint/2010/main" val="23223746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52799E71-72BD-A2CC-CEC3-F39E9DC7598E}"/>
              </a:ext>
            </a:extLst>
          </p:cNvPr>
          <p:cNvSpPr>
            <a:spLocks noGrp="1"/>
          </p:cNvSpPr>
          <p:nvPr>
            <p:ph type="ftr" sz="quarter" idx="11"/>
          </p:nvPr>
        </p:nvSpPr>
        <p:spPr/>
        <p:txBody>
          <a:bodyPr/>
          <a:lstStyle/>
          <a:p>
            <a:r>
              <a:rPr lang="en-US"/>
              <a:t>Hayyan Horizons Company Profile</a:t>
            </a:r>
          </a:p>
        </p:txBody>
      </p:sp>
      <p:sp>
        <p:nvSpPr>
          <p:cNvPr id="5" name="Text Placeholder 4">
            <a:extLst>
              <a:ext uri="{FF2B5EF4-FFF2-40B4-BE49-F238E27FC236}">
                <a16:creationId xmlns:a16="http://schemas.microsoft.com/office/drawing/2014/main" id="{5D3954AA-9A86-EA6E-E89F-81C5048F45BB}"/>
              </a:ext>
            </a:extLst>
          </p:cNvPr>
          <p:cNvSpPr>
            <a:spLocks noGrp="1"/>
          </p:cNvSpPr>
          <p:nvPr>
            <p:ph type="body" idx="4294967295"/>
          </p:nvPr>
        </p:nvSpPr>
        <p:spPr>
          <a:xfrm>
            <a:off x="405906" y="1457021"/>
            <a:ext cx="5087938" cy="534987"/>
          </a:xfrm>
        </p:spPr>
        <p:txBody>
          <a:bodyPr/>
          <a:lstStyle/>
          <a:p>
            <a:pPr marL="0" indent="0">
              <a:buNone/>
            </a:pPr>
            <a:r>
              <a:rPr lang="en-US" b="1">
                <a:solidFill>
                  <a:srgbClr val="1F4E79"/>
                </a:solidFill>
                <a:latin typeface="Calibri"/>
                <a:ea typeface="Calibri" panose="020F0502020204030204" pitchFamily="34" charset="0"/>
                <a:cs typeface="Calibri"/>
              </a:rPr>
              <a:t>    </a:t>
            </a:r>
            <a:r>
              <a:rPr lang="en-US" sz="1800" b="1">
                <a:solidFill>
                  <a:srgbClr val="1F4E79"/>
                </a:solidFill>
                <a:effectLst/>
                <a:latin typeface="Calibri"/>
                <a:ea typeface="Calibri" panose="020F0502020204030204" pitchFamily="34" charset="0"/>
                <a:cs typeface="Calibri"/>
              </a:rPr>
              <a:t>Governance, Risk and Compliance (GRC)</a:t>
            </a:r>
          </a:p>
          <a:p>
            <a:pPr marL="305435" indent="-305435"/>
            <a:endParaRPr lang="en-US"/>
          </a:p>
        </p:txBody>
      </p:sp>
      <p:sp>
        <p:nvSpPr>
          <p:cNvPr id="6" name="Content Placeholder 5">
            <a:extLst>
              <a:ext uri="{FF2B5EF4-FFF2-40B4-BE49-F238E27FC236}">
                <a16:creationId xmlns:a16="http://schemas.microsoft.com/office/drawing/2014/main" id="{1339F132-0D31-C483-1B5D-7EB69A8EDFE1}"/>
              </a:ext>
            </a:extLst>
          </p:cNvPr>
          <p:cNvSpPr>
            <a:spLocks noGrp="1"/>
          </p:cNvSpPr>
          <p:nvPr>
            <p:ph sz="half" idx="4294967295"/>
          </p:nvPr>
        </p:nvSpPr>
        <p:spPr>
          <a:xfrm>
            <a:off x="703262" y="2018244"/>
            <a:ext cx="5392738" cy="2396440"/>
          </a:xfrm>
        </p:spPr>
        <p:txBody>
          <a:bodyPr>
            <a:noAutofit/>
          </a:bodyPr>
          <a:lstStyle/>
          <a:p>
            <a:pPr marL="0" indent="0">
              <a:buNone/>
            </a:pPr>
            <a:r>
              <a:rPr lang="en-US" b="0" i="0" dirty="0">
                <a:solidFill>
                  <a:schemeClr val="accent6">
                    <a:lumMod val="50000"/>
                  </a:schemeClr>
                </a:solidFill>
                <a:effectLst/>
                <a:latin typeface="Calibri" panose="020F0502020204030204" pitchFamily="34" charset="0"/>
                <a:ea typeface="Calibri" panose="020F0502020204030204" pitchFamily="34" charset="0"/>
                <a:cs typeface="Calibri" panose="020F0502020204030204" pitchFamily="34" charset="0"/>
              </a:rPr>
              <a:t>GRC represents a systematic approach to harmonizing IT strategies with business objectives, concurrently addressing risk management and adherence to both industry standards and governmental regulations. It encompasses a suite of tools and methodologies designed to integrate an organization's governance and risk management strategies with its technological advancements and implementation. Businesses leverage GRC to reliably attain their organizational targets, mitigate uncertainties, and fulfill compliance obligations.</a:t>
            </a:r>
            <a:endParaRPr lang="en-US" dirty="0"/>
          </a:p>
        </p:txBody>
      </p:sp>
      <p:sp>
        <p:nvSpPr>
          <p:cNvPr id="7" name="Text Placeholder 6">
            <a:extLst>
              <a:ext uri="{FF2B5EF4-FFF2-40B4-BE49-F238E27FC236}">
                <a16:creationId xmlns:a16="http://schemas.microsoft.com/office/drawing/2014/main" id="{47601BF3-9314-D4A6-BF89-6EF917B91C2A}"/>
              </a:ext>
            </a:extLst>
          </p:cNvPr>
          <p:cNvSpPr>
            <a:spLocks noGrp="1"/>
          </p:cNvSpPr>
          <p:nvPr>
            <p:ph type="body" sz="quarter" idx="4294967295"/>
          </p:nvPr>
        </p:nvSpPr>
        <p:spPr>
          <a:xfrm>
            <a:off x="6609231" y="1465794"/>
            <a:ext cx="5086350" cy="552450"/>
          </a:xfrm>
        </p:spPr>
        <p:txBody>
          <a:bodyPr/>
          <a:lstStyle/>
          <a:p>
            <a:pPr marL="0" indent="0">
              <a:buNone/>
            </a:pPr>
            <a:r>
              <a:rPr lang="en-US" sz="1800" b="1">
                <a:solidFill>
                  <a:srgbClr val="1F4E79"/>
                </a:solidFill>
                <a:effectLst/>
                <a:latin typeface="Calibri" panose="020F0502020204030204" pitchFamily="34" charset="0"/>
                <a:ea typeface="Calibri" panose="020F0502020204030204" pitchFamily="34" charset="0"/>
                <a:cs typeface="Calibri" panose="020F0502020204030204" pitchFamily="34" charset="0"/>
              </a:rPr>
              <a:t>Archer Integrated Risk Management (IRM)</a:t>
            </a:r>
          </a:p>
          <a:p>
            <a:endParaRPr lang="en-US"/>
          </a:p>
        </p:txBody>
      </p:sp>
      <p:pic>
        <p:nvPicPr>
          <p:cNvPr id="11266" name="Picture 2" descr="Archer Reviews 2024: Details, Pricing, &amp; Features | G2">
            <a:extLst>
              <a:ext uri="{FF2B5EF4-FFF2-40B4-BE49-F238E27FC236}">
                <a16:creationId xmlns:a16="http://schemas.microsoft.com/office/drawing/2014/main" id="{A16DC756-B0ED-8190-5972-8930115098B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5830" b="25830"/>
          <a:stretch/>
        </p:blipFill>
        <p:spPr bwMode="auto">
          <a:xfrm>
            <a:off x="9517626" y="586481"/>
            <a:ext cx="2298945" cy="58432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216FF307-CA9C-85B2-6F99-50871C603FB7}"/>
              </a:ext>
            </a:extLst>
          </p:cNvPr>
          <p:cNvSpPr txBox="1"/>
          <p:nvPr/>
        </p:nvSpPr>
        <p:spPr>
          <a:xfrm>
            <a:off x="6609231" y="1724515"/>
            <a:ext cx="5297633" cy="4524315"/>
          </a:xfrm>
          <a:prstGeom prst="rect">
            <a:avLst/>
          </a:prstGeom>
          <a:noFill/>
        </p:spPr>
        <p:txBody>
          <a:bodyPr wrap="square" rtlCol="0">
            <a:spAutoFit/>
          </a:bodyPr>
          <a:lstStyle/>
          <a:p>
            <a:r>
              <a:rPr lang="en-US" sz="1800" dirty="0">
                <a:solidFill>
                  <a:schemeClr val="accent6">
                    <a:lumMod val="50000"/>
                  </a:schemeClr>
                </a:solidFill>
                <a:effectLst/>
                <a:latin typeface="Calibri" panose="020F0502020204030204" pitchFamily="34" charset="0"/>
                <a:ea typeface="Calibri" panose="020F0502020204030204" pitchFamily="34" charset="0"/>
                <a:cs typeface="Calibri" panose="020F0502020204030204" pitchFamily="34" charset="0"/>
              </a:rPr>
              <a:t>Archer IRM is a software suite aimed at helping organizations manage various risks across their operations. This comprehensive platform offers modules for enterprise risk management, operational risk management, IT risk management, compliance management, incident response, and more. It provides a centralized view of risk, facilitates collaboration, and supports tailored solutions to meet specific organizational needs, enabling better decision-making and strategic planning. Its modular design allows for scalability and customization, promoting cross-departmental collaboration and fostering a risk-aware culture throughout the organization. Overall, Archer IRM empowers businesses to protect their assets, reputation, and competitive edge in today's dynamic business landscape.</a:t>
            </a:r>
            <a:endParaRPr lang="en-US" b="0" i="0" dirty="0">
              <a:solidFill>
                <a:schemeClr val="accent6">
                  <a:lumMod val="50000"/>
                </a:schemeClr>
              </a:solidFill>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68942171"/>
      </p:ext>
    </p:extLst>
  </p:cSld>
  <p:clrMapOvr>
    <a:masterClrMapping/>
  </p:clrMapOvr>
</p:sld>
</file>

<file path=ppt/theme/theme1.xml><?xml version="1.0" encoding="utf-8"?>
<a:theme xmlns:a="http://schemas.openxmlformats.org/drawingml/2006/main" name="Dividend">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66F1C100-1D2B-4BEA-AD01-C4F230B3B96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93813dd7ca6ad654711aa0ab317e03a3">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f11dc0ce689dd3925e84e4e35398c6e7"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5B48092-4A2C-4E16-B971-9ACADFFF69E4}">
  <ds:schemaRefs>
    <ds:schemaRef ds:uri="http://purl.org/dc/terms/"/>
    <ds:schemaRef ds:uri="http://purl.org/dc/elements/1.1/"/>
    <ds:schemaRef ds:uri="http://www.w3.org/XML/1998/namespace"/>
    <ds:schemaRef ds:uri="71af3243-3dd4-4a8d-8c0d-dd76da1f02a5"/>
    <ds:schemaRef ds:uri="http://schemas.microsoft.com/office/infopath/2007/PartnerControls"/>
    <ds:schemaRef ds:uri="http://schemas.microsoft.com/office/2006/documentManagement/types"/>
    <ds:schemaRef ds:uri="http://schemas.openxmlformats.org/package/2006/metadata/core-properties"/>
    <ds:schemaRef ds:uri="16c05727-aa75-4e4a-9b5f-8a80a1165891"/>
    <ds:schemaRef ds:uri="http://schemas.microsoft.com/office/2006/metadata/properties"/>
    <ds:schemaRef ds:uri="http://purl.org/dc/dcmitype/"/>
  </ds:schemaRefs>
</ds:datastoreItem>
</file>

<file path=customXml/itemProps2.xml><?xml version="1.0" encoding="utf-8"?>
<ds:datastoreItem xmlns:ds="http://schemas.openxmlformats.org/officeDocument/2006/customXml" ds:itemID="{E503B719-B9A6-4DC9-AA9D-06F16B758BCB}">
  <ds:schemaRefs>
    <ds:schemaRef ds:uri="16c05727-aa75-4e4a-9b5f-8a80a1165891"/>
    <ds:schemaRef ds:uri="71af3243-3dd4-4a8d-8c0d-dd76da1f02a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3E586370-B0FB-4108-8B4F-329716A22E3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6</TotalTime>
  <Words>5335</Words>
  <Application>Microsoft Office PowerPoint</Application>
  <PresentationFormat>Widescreen</PresentationFormat>
  <Paragraphs>313</Paragraphs>
  <Slides>41</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Calibri</vt:lpstr>
      <vt:lpstr>CentSchbkCyrill BT</vt:lpstr>
      <vt:lpstr>Gill Sans MT</vt:lpstr>
      <vt:lpstr>Open Sans</vt:lpstr>
      <vt:lpstr>Roboto</vt:lpstr>
      <vt:lpstr>Symbol</vt:lpstr>
      <vt:lpstr>Times New Roman</vt:lpstr>
      <vt:lpstr>Wingdings 2</vt:lpstr>
      <vt:lpstr>Dividend</vt:lpstr>
      <vt:lpstr>Company Profile</vt:lpstr>
      <vt:lpstr>Company Profile</vt:lpstr>
      <vt:lpstr>Mission</vt:lpstr>
      <vt:lpstr>Vision</vt:lpstr>
      <vt:lpstr>Quality Statement</vt:lpstr>
      <vt:lpstr>Business Approach And Concept</vt:lpstr>
      <vt:lpstr>Hayyan Horizons Unique Value Proposition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List of recent awarded projects &amp; References  We take pride in the fact that we have some of the most esteemed names in our client list. Our value addition to clients has been immense and in fact our entire business is built on the success of our clients. Every project we have taken up has been successfully completed within the budget and time schedules, giving us ample opportunity to showcase our extensive technology experience and delivery capability. </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Company Profile</dc:title>
  <dc:creator>Maha Shuqier</dc:creator>
  <cp:lastModifiedBy>Abdallah Aboemair</cp:lastModifiedBy>
  <cp:revision>2</cp:revision>
  <dcterms:created xsi:type="dcterms:W3CDTF">2022-09-15T08:40:38Z</dcterms:created>
  <dcterms:modified xsi:type="dcterms:W3CDTF">2024-02-29T06:57:55Z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